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320" r:id="rId4"/>
    <p:sldId id="321" r:id="rId5"/>
    <p:sldId id="322" r:id="rId6"/>
    <p:sldId id="323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g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05" autoAdjust="0"/>
  </p:normalViewPr>
  <p:slideViewPr>
    <p:cSldViewPr>
      <p:cViewPr>
        <p:scale>
          <a:sx n="100" d="100"/>
          <a:sy n="100" d="100"/>
        </p:scale>
        <p:origin x="-93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FDI Stock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899.55</c:v>
                </c:pt>
                <c:pt idx="1">
                  <c:v>1595.25</c:v>
                </c:pt>
                <c:pt idx="2">
                  <c:v>2556.8200000000002</c:v>
                </c:pt>
                <c:pt idx="3">
                  <c:v>4461.83</c:v>
                </c:pt>
                <c:pt idx="4">
                  <c:v>7803.83</c:v>
                </c:pt>
                <c:pt idx="5">
                  <c:v>9332.27</c:v>
                </c:pt>
                <c:pt idx="6">
                  <c:v>13042.12</c:v>
                </c:pt>
                <c:pt idx="7">
                  <c:v>14700</c:v>
                </c:pt>
                <c:pt idx="8">
                  <c:v>21720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46176"/>
        <c:axId val="79325056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FDI Flow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317.42999999999989</c:v>
                </c:pt>
                <c:pt idx="1">
                  <c:v>391.68</c:v>
                </c:pt>
                <c:pt idx="2">
                  <c:v>519.8599999999999</c:v>
                </c:pt>
                <c:pt idx="3">
                  <c:v>1574.31</c:v>
                </c:pt>
                <c:pt idx="4">
                  <c:v>5490.55</c:v>
                </c:pt>
                <c:pt idx="5">
                  <c:v>1438.87</c:v>
                </c:pt>
                <c:pt idx="6">
                  <c:v>2111.9899999999998</c:v>
                </c:pt>
                <c:pt idx="7">
                  <c:v>3173</c:v>
                </c:pt>
                <c:pt idx="8">
                  <c:v>2517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46176"/>
        <c:axId val="79325056"/>
      </c:barChart>
      <c:catAx>
        <c:axId val="11254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5056"/>
        <c:crosses val="autoZero"/>
        <c:auto val="1"/>
        <c:lblAlgn val="ctr"/>
        <c:lblOffset val="100"/>
        <c:noMultiLvlLbl val="0"/>
      </c:catAx>
      <c:valAx>
        <c:axId val="793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42A536B-CF8D-4E3A-9BEE-44445D9D8408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FE961AA-1BCF-4FA2-83DF-C7AB7350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1AA-1BCF-4FA2-83DF-C7AB735010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9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1AA-1BCF-4FA2-83DF-C7AB735010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1AA-1BCF-4FA2-83DF-C7AB735010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1AA-1BCF-4FA2-83DF-C7AB735010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961AA-1BCF-4FA2-83DF-C7AB735010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1A2B-56AA-4C38-9485-D0A409228C03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D1A9-F393-4EF2-BF20-311D179D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FE39-086D-4D96-AE0C-D8579316ED1D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72C8-F35F-463E-9DEB-1A623CDD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EFE6-E9F4-495C-AACC-74CFEEB7FF80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1F5C-7C3B-44F3-8CDD-D54E4957D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A16D-235D-4A48-BA45-E3BCED91B4B6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B912-6BF9-4ABF-B6B5-DF8DB16F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0A81-5012-4053-A7C9-86DDED6F0FD5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B0D5-E8BF-4939-BF87-85FF4EE3D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CD46-5A69-4F3F-AD67-5FD2BFB8CDED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EBDA-9794-46EF-82A2-EF17246A8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58E8-47D5-4D73-A125-F164DC1879D9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39D1-FEF2-46D9-8012-87B24C50F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3EB8-32C0-4AAF-88E5-D22C4B390F09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1229-F511-4130-B436-A54DEC33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EA59-2FC3-4178-8E8E-BCC396FCF563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E601-01BB-476E-8295-CFFD6D88C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AE6C-C15A-4059-9F83-B847B6B2543C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F496-1ED4-49FC-9089-18C344C2C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8AFA-B2E3-406C-B6F9-5DF677EB9D5F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EF94-1C84-4A37-88EE-FFDA45C6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C0FFDB-0142-423E-B117-7942B9BCE083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9502D0-2BE6-4091-A52E-C8E7BD7E8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6248400"/>
            <a:ext cx="3012976" cy="6096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2015.06.15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105400"/>
            <a:ext cx="910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</a:rPr>
              <a:t>How Chinese SEZs support economic transformation in Africa?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kern="1200" dirty="0" smtClean="0">
                <a:solidFill>
                  <a:schemeClr val="bg1"/>
                </a:solidFill>
                <a:latin typeface="Arial" charset="0"/>
                <a:ea typeface="宋体" charset="-122"/>
                <a:cs typeface="+mn-cs"/>
              </a:rPr>
              <a:t>TANG </a:t>
            </a:r>
            <a:r>
              <a:rPr lang="en-US" altLang="en-US" sz="2400" b="1" kern="1200" dirty="0" err="1" smtClean="0">
                <a:solidFill>
                  <a:schemeClr val="bg1"/>
                </a:solidFill>
                <a:latin typeface="Arial" charset="0"/>
                <a:ea typeface="宋体" charset="-122"/>
                <a:cs typeface="+mn-cs"/>
              </a:rPr>
              <a:t>Xiaoyang</a:t>
            </a:r>
            <a:r>
              <a:rPr lang="en-US" altLang="en-US" sz="2400" b="1" kern="1200" dirty="0" smtClean="0">
                <a:solidFill>
                  <a:schemeClr val="bg1"/>
                </a:solidFill>
                <a:latin typeface="Arial" charset="0"/>
                <a:ea typeface="宋体" charset="-122"/>
                <a:cs typeface="+mn-cs"/>
              </a:rPr>
              <a:t>     Tsinghua University</a:t>
            </a:r>
            <a:endParaRPr lang="en-US" altLang="en-US" sz="2400" b="1" kern="1200" dirty="0">
              <a:solidFill>
                <a:schemeClr val="bg1"/>
              </a:solidFill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8" name="Picture 2" descr="E:\Memory\2012\Ethiopia\IMG_2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39"/>
            <a:ext cx="9220200" cy="50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Effects </a:t>
            </a:r>
            <a:r>
              <a:rPr lang="en-GB" sz="3600" b="1" dirty="0" smtClean="0">
                <a:solidFill>
                  <a:schemeClr val="bg1"/>
                </a:solidFill>
              </a:rPr>
              <a:t>on Economic Transformation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52400" y="914400"/>
            <a:ext cx="53340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Manufacturing Powerhouse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051048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Major industries: textile, shoe-making, construction materials, furniture, mineral processing, machinery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Create </a:t>
            </a:r>
            <a:r>
              <a:rPr lang="en-GB" sz="2600" dirty="0" err="1" smtClean="0"/>
              <a:t>appro</a:t>
            </a:r>
            <a:r>
              <a:rPr lang="en-GB" sz="2600" dirty="0" smtClean="0"/>
              <a:t>. 20,000 jobs for Africans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facilitate “flying geese” relocation</a:t>
            </a:r>
          </a:p>
        </p:txBody>
      </p:sp>
      <p:pic>
        <p:nvPicPr>
          <p:cNvPr id="11" name="Picture 2" descr="E:\Memory\2012\Ethiopia\IMG_2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0" y="1523852"/>
            <a:ext cx="5113730" cy="34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79" y="1547353"/>
            <a:ext cx="3802605" cy="33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138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Effects </a:t>
            </a:r>
            <a:r>
              <a:rPr lang="en-GB" sz="3600" b="1" dirty="0" smtClean="0">
                <a:solidFill>
                  <a:schemeClr val="bg1"/>
                </a:solidFill>
              </a:rPr>
              <a:t>on Economic Transformation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52400" y="914400"/>
            <a:ext cx="53340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Zone Investment, circa July </a:t>
            </a:r>
            <a:r>
              <a:rPr lang="en-US" sz="2800" dirty="0" smtClean="0"/>
              <a:t>2013 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25559"/>
              </p:ext>
            </p:extLst>
          </p:nvPr>
        </p:nvGraphicFramePr>
        <p:xfrm>
          <a:off x="431925" y="1600200"/>
          <a:ext cx="8712075" cy="522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723"/>
                <a:gridCol w="627491"/>
                <a:gridCol w="585562"/>
                <a:gridCol w="650624"/>
                <a:gridCol w="115167"/>
                <a:gridCol w="780748"/>
                <a:gridCol w="650624"/>
                <a:gridCol w="627491"/>
                <a:gridCol w="722192"/>
                <a:gridCol w="766290"/>
                <a:gridCol w="670142"/>
                <a:gridCol w="660021"/>
              </a:tblGrid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Constr. Start Date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Phase 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size (ha)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Est. constr. invest- ment ($US mil)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Actual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constr. Invest- ment   ($US mil)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Tenant Com- </a:t>
                      </a:r>
                      <a:r>
                        <a:rPr lang="en-US" sz="1600" dirty="0" err="1">
                          <a:effectLst/>
                        </a:rPr>
                        <a:t>panies</a:t>
                      </a:r>
                      <a:r>
                        <a:rPr lang="en-US" sz="1600" dirty="0">
                          <a:effectLst/>
                        </a:rPr>
                        <a:t> (signed) 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Tenant </a:t>
                      </a:r>
                      <a:r>
                        <a:rPr lang="en-US" sz="1600" dirty="0" smtClean="0">
                          <a:effectLst/>
                        </a:rPr>
                        <a:t>s </a:t>
                      </a:r>
                      <a:r>
                        <a:rPr lang="en-US" sz="1600" dirty="0">
                          <a:effectLst/>
                        </a:rPr>
                        <a:t>(in </a:t>
                      </a:r>
                      <a:r>
                        <a:rPr lang="en-US" sz="1600" dirty="0" err="1">
                          <a:effectLst/>
                        </a:rPr>
                        <a:t>oper</a:t>
                      </a: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ation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Tenant </a:t>
                      </a:r>
                      <a:r>
                        <a:rPr lang="en-US" sz="1600" dirty="0" smtClean="0">
                          <a:effectLst/>
                        </a:rPr>
                        <a:t>commit- </a:t>
                      </a:r>
                      <a:r>
                        <a:rPr lang="en-US" sz="1600" dirty="0" err="1">
                          <a:effectLst/>
                        </a:rPr>
                        <a:t>ments</a:t>
                      </a:r>
                      <a:r>
                        <a:rPr lang="en-US" sz="1600" dirty="0">
                          <a:effectLst/>
                        </a:rPr>
                        <a:t> to invest ($US mil)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Tenant Company actual invest- ment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($US mil)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Tenants: Approx. # of Chinese workers 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Approx</a:t>
                      </a:r>
                      <a:r>
                        <a:rPr lang="en-US" sz="1600" dirty="0">
                          <a:effectLst/>
                        </a:rPr>
                        <a:t>. # of African Workers 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8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Egypt </a:t>
                      </a:r>
                      <a:r>
                        <a:rPr lang="en-US" sz="1600" dirty="0" smtClean="0">
                          <a:effectLst/>
                        </a:rPr>
                        <a:t>TEDA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134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200 - 280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49.4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524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 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675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728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Zambia </a:t>
                      </a:r>
                      <a:r>
                        <a:rPr lang="en-US" sz="1600" dirty="0" err="1" smtClean="0">
                          <a:effectLst/>
                        </a:rPr>
                        <a:t>Chambishi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2004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1158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322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934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5724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8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Nigeria </a:t>
                      </a:r>
                      <a:r>
                        <a:rPr lang="en-US" sz="1600" dirty="0" err="1" smtClean="0">
                          <a:effectLst/>
                        </a:rPr>
                        <a:t>Lekki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2007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109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392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82.5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42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Mauritius </a:t>
                      </a:r>
                      <a:r>
                        <a:rPr lang="en-US" sz="1600" dirty="0" err="1" smtClean="0">
                          <a:effectLst/>
                        </a:rPr>
                        <a:t>Jinfei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2009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42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Nigeria </a:t>
                      </a:r>
                      <a:r>
                        <a:rPr lang="en-US" sz="1600" dirty="0" err="1" smtClean="0">
                          <a:effectLst/>
                        </a:rPr>
                        <a:t>Ogun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2009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23.7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 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58.28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177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1619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42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Ethiopia </a:t>
                      </a:r>
                      <a:r>
                        <a:rPr lang="en-US" sz="1600" dirty="0" smtClean="0">
                          <a:effectLst/>
                        </a:rPr>
                        <a:t>Eastern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129.5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1600</a:t>
                      </a:r>
                      <a:endParaRPr lang="en-US" sz="1600" dirty="0">
                        <a:effectLst/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1261646"/>
            <a:ext cx="3960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author’s interviews and collection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10798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Effects </a:t>
            </a:r>
            <a:r>
              <a:rPr lang="en-GB" sz="3600" b="1" dirty="0" smtClean="0">
                <a:solidFill>
                  <a:schemeClr val="bg1"/>
                </a:solidFill>
              </a:rPr>
              <a:t>on Economic Transformation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04800" y="9144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Streamlining Administration/Policy Improvement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051048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Speed up customs procedures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Improve infrastructure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Launch new SEZ programs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Platform for interaction and experience sharing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6284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E:\Memory\2012\December\IMG_2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10" y="1447800"/>
            <a:ext cx="4664468" cy="31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32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Effects </a:t>
            </a:r>
            <a:r>
              <a:rPr lang="en-GB" sz="3600" b="1" dirty="0" smtClean="0">
                <a:solidFill>
                  <a:schemeClr val="bg1"/>
                </a:solidFill>
              </a:rPr>
              <a:t>on Economic Transformation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52400" y="914400"/>
            <a:ext cx="7086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Contribute to urbanization in the long run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6404" y="5051048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Ultimate source for profitability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Synergic development of industry, living and commerce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Based on China’s own experience</a:t>
            </a:r>
          </a:p>
        </p:txBody>
      </p:sp>
      <p:pic>
        <p:nvPicPr>
          <p:cNvPr id="14" name="Picture 2" descr="I:\ZCCZ控制性详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22440" r="5782" b="11682"/>
          <a:stretch>
            <a:fillRect/>
          </a:stretch>
        </p:blipFill>
        <p:spPr bwMode="auto">
          <a:xfrm>
            <a:off x="593756" y="1524000"/>
            <a:ext cx="4530725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443067"/>
            <a:ext cx="6019801" cy="15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60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14067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Suggestions to maximize impacts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-76200" y="914400"/>
            <a:ext cx="7086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Strengthen local linkage of production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6404" y="5051048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Connect foreign investors with local suppliers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Bring in upstream and downstream investors to form clusters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Avoid “enclaves”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5842"/>
            <a:ext cx="5943600" cy="352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56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14067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Suggestions to maximize impacts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-76200" y="914400"/>
            <a:ext cx="52578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Encourage skill transfer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6404" y="54864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Training of zone managers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Training of 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“</a:t>
            </a:r>
            <a:r>
              <a:rPr lang="en-GB" sz="2600" dirty="0" err="1" smtClean="0"/>
              <a:t>Spillover</a:t>
            </a:r>
            <a:r>
              <a:rPr lang="en-GB" sz="2600" dirty="0" smtClean="0"/>
              <a:t>” effect</a:t>
            </a:r>
          </a:p>
        </p:txBody>
      </p:sp>
      <p:pic>
        <p:nvPicPr>
          <p:cNvPr id="13" name="Picture 2" descr="E:\Memory\2012\Ethiopia\埃塞华坚鞋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4248"/>
            <a:ext cx="6096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584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14067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457200" y="26806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Suggestions to maximize impacts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-76200" y="914400"/>
            <a:ext cx="52578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Increase local ownership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6404" y="5051048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Successful SEZ and broader development are interdependent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Increase Africa participation in decision making and senior management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08804"/>
            <a:ext cx="4571999" cy="34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08630"/>
            <a:ext cx="440392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418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933"/>
            <a:ext cx="8014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/>
              <a:t>M</a:t>
            </a:r>
            <a:r>
              <a:rPr lang="en-US" altLang="zh-CN" sz="2800" dirty="0" smtClean="0"/>
              <a:t>eanings </a:t>
            </a:r>
            <a:r>
              <a:rPr lang="en-US" altLang="zh-CN" sz="2800" dirty="0"/>
              <a:t>and </a:t>
            </a:r>
            <a:r>
              <a:rPr lang="en-US" altLang="zh-CN" sz="2800" dirty="0" smtClean="0"/>
              <a:t>Functions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Special </a:t>
            </a:r>
            <a:r>
              <a:rPr lang="en-US" altLang="zh-CN" sz="2800" dirty="0"/>
              <a:t>Economic Zones</a:t>
            </a:r>
            <a:endParaRPr lang="en-US" sz="2700" b="1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70679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Definition</a:t>
            </a:r>
            <a:r>
              <a:rPr lang="zh-CN" altLang="en-US" sz="2200" dirty="0" smtClean="0">
                <a:latin typeface="SimSun" pitchFamily="2" charset="-122"/>
                <a:ea typeface="SimSun" pitchFamily="2" charset="-122"/>
              </a:rPr>
              <a:t>：</a:t>
            </a:r>
            <a:r>
              <a:rPr lang="en-US" altLang="zh-CN" sz="2200" dirty="0"/>
              <a:t>Designated areas in countries </a:t>
            </a:r>
            <a:r>
              <a:rPr lang="en-US" altLang="zh-CN" sz="2200" dirty="0" smtClean="0"/>
              <a:t>which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managed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by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a</a:t>
            </a:r>
            <a:r>
              <a:rPr lang="zh-CN" altLang="en-US" sz="2200" dirty="0" smtClean="0"/>
              <a:t> </a:t>
            </a:r>
            <a:r>
              <a:rPr lang="en-US" altLang="zh-CN" sz="2200" dirty="0"/>
              <a:t>specialized </a:t>
            </a:r>
            <a:r>
              <a:rPr lang="en-US" altLang="zh-CN" sz="2200" dirty="0" smtClean="0"/>
              <a:t>agency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and </a:t>
            </a:r>
            <a:r>
              <a:rPr lang="en-US" altLang="zh-CN" sz="2200" dirty="0"/>
              <a:t>possess special economic regulations that </a:t>
            </a:r>
            <a:r>
              <a:rPr lang="en-US" altLang="zh-CN" sz="2200" dirty="0" smtClean="0"/>
              <a:t>are </a:t>
            </a:r>
            <a:r>
              <a:rPr lang="en-US" altLang="zh-CN" sz="2200" dirty="0"/>
              <a:t>conducive to proposed enterprises</a:t>
            </a:r>
            <a:r>
              <a:rPr lang="en-US" altLang="zh-CN" sz="2200" dirty="0" smtClean="0"/>
              <a:t>.</a:t>
            </a:r>
            <a:r>
              <a:rPr lang="zh-CN" altLang="en-US" sz="2200" dirty="0" smtClean="0"/>
              <a:t>   </a:t>
            </a:r>
            <a:r>
              <a:rPr lang="en-US" altLang="zh-CN" sz="2200" dirty="0" smtClean="0"/>
              <a:t>——The World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Bank</a:t>
            </a:r>
          </a:p>
          <a:p>
            <a:r>
              <a:rPr lang="en-US" altLang="zh-CN" sz="2200" dirty="0"/>
              <a:t>The first SEZ in the modern </a:t>
            </a:r>
            <a:r>
              <a:rPr lang="en-US" altLang="zh-CN" sz="2200" dirty="0" smtClean="0"/>
              <a:t>sense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was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established </a:t>
            </a:r>
            <a:r>
              <a:rPr lang="en-US" altLang="zh-CN" sz="2200" dirty="0"/>
              <a:t>in </a:t>
            </a:r>
            <a:r>
              <a:rPr lang="en-US" altLang="zh-CN" sz="2200" dirty="0" smtClean="0"/>
              <a:t>Ireland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in 1959</a:t>
            </a:r>
          </a:p>
          <a:p>
            <a:r>
              <a:rPr lang="en-US" altLang="zh-CN" sz="2200" dirty="0" smtClean="0"/>
              <a:t>Types: Including</a:t>
            </a:r>
            <a:r>
              <a:rPr lang="zh-CN" altLang="en-US" sz="2200" dirty="0" smtClean="0"/>
              <a:t> </a:t>
            </a:r>
            <a:r>
              <a:rPr lang="en-US" altLang="zh-CN" sz="2200" dirty="0"/>
              <a:t>export processing </a:t>
            </a:r>
            <a:r>
              <a:rPr lang="en-US" altLang="zh-CN" sz="2200" dirty="0" smtClean="0"/>
              <a:t>zones, free </a:t>
            </a:r>
            <a:r>
              <a:rPr lang="en-US" altLang="zh-CN" sz="2200" dirty="0"/>
              <a:t>trade </a:t>
            </a:r>
            <a:r>
              <a:rPr lang="en-US" altLang="zh-CN" sz="2200" dirty="0" smtClean="0"/>
              <a:t>zones,</a:t>
            </a:r>
            <a:r>
              <a:rPr lang="en-US" altLang="zh-CN" sz="2200" dirty="0"/>
              <a:t> industrial </a:t>
            </a:r>
            <a:r>
              <a:rPr lang="en-US" altLang="zh-CN" sz="2200" dirty="0" smtClean="0"/>
              <a:t>estates and so on</a:t>
            </a:r>
          </a:p>
          <a:p>
            <a:r>
              <a:rPr lang="en-US" altLang="zh-CN" sz="2200" dirty="0" smtClean="0"/>
              <a:t>Although African </a:t>
            </a:r>
            <a:r>
              <a:rPr lang="en-US" altLang="zh-CN" sz="2200" dirty="0"/>
              <a:t>countries began to set up special economic zones in the </a:t>
            </a:r>
            <a:r>
              <a:rPr lang="en-US" altLang="zh-CN" sz="2200" dirty="0" smtClean="0"/>
              <a:t>1970s</a:t>
            </a:r>
            <a:r>
              <a:rPr lang="en-US" altLang="zh-CN" sz="2200" dirty="0"/>
              <a:t>, </a:t>
            </a:r>
            <a:r>
              <a:rPr lang="en-US" altLang="zh-CN" sz="2200" dirty="0" smtClean="0"/>
              <a:t>the </a:t>
            </a:r>
            <a:r>
              <a:rPr lang="en-US" altLang="zh-CN" sz="2200" dirty="0"/>
              <a:t>overall output is </a:t>
            </a:r>
            <a:r>
              <a:rPr lang="en-US" altLang="zh-CN" sz="2200" dirty="0" smtClean="0"/>
              <a:t>still very </a:t>
            </a:r>
            <a:r>
              <a:rPr lang="en-US" altLang="zh-CN" sz="2200" dirty="0"/>
              <a:t>limited</a:t>
            </a:r>
            <a:endParaRPr lang="en-US" altLang="zh-CN" sz="2200" dirty="0" smtClean="0"/>
          </a:p>
          <a:p>
            <a:endParaRPr lang="en-US" altLang="zh-CN" sz="2200" dirty="0"/>
          </a:p>
        </p:txBody>
      </p:sp>
      <p:sp>
        <p:nvSpPr>
          <p:cNvPr id="5" name="Rectangle 4"/>
          <p:cNvSpPr/>
          <p:nvPr/>
        </p:nvSpPr>
        <p:spPr>
          <a:xfrm>
            <a:off x="609600" y="3962400"/>
            <a:ext cx="7772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In 2007, the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value</a:t>
            </a:r>
            <a:r>
              <a:rPr lang="zh-CN" alt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of</a:t>
            </a:r>
            <a:r>
              <a:rPr lang="zh-CN" alt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total export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s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is</a:t>
            </a:r>
            <a:r>
              <a:rPr lang="zh-CN" alt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$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8.6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billion</a:t>
            </a:r>
            <a:r>
              <a:rPr lang="zh-CN" alt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in </a:t>
            </a:r>
            <a:r>
              <a:rPr lang="en-US" altLang="zh-CN" sz="2400" dirty="0" smtClean="0">
                <a:latin typeface="Calibri"/>
                <a:cs typeface="Calibri"/>
              </a:rPr>
              <a:t>Sub-Saharan</a:t>
            </a:r>
            <a:r>
              <a:rPr lang="zh-CN" alt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special zones</a:t>
            </a:r>
            <a:r>
              <a:rPr lang="en-US" altLang="zh-CN" sz="2200" dirty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where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 they employed 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one million and forty thousand people,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accounting 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for 0.2% of the total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employment.</a:t>
            </a:r>
          </a:p>
          <a:p>
            <a:r>
              <a:rPr lang="en-US" altLang="zh-CN" sz="2200" dirty="0">
                <a:ea typeface="SimSun" pitchFamily="2" charset="-122"/>
                <a:cs typeface="Calibri"/>
              </a:rPr>
              <a:t>T</a:t>
            </a:r>
            <a:r>
              <a:rPr lang="en-US" altLang="zh-CN" sz="2200" dirty="0" smtClean="0">
                <a:ea typeface="SimSun" pitchFamily="2" charset="-122"/>
                <a:cs typeface="Calibri"/>
              </a:rPr>
              <a:t>he </a:t>
            </a:r>
            <a:r>
              <a:rPr lang="en-US" altLang="zh-CN" sz="2200" dirty="0">
                <a:ea typeface="SimSun" pitchFamily="2" charset="-122"/>
                <a:cs typeface="Calibri"/>
              </a:rPr>
              <a:t>value</a:t>
            </a:r>
            <a:r>
              <a:rPr lang="zh-CN" altLang="en-US" sz="2200" dirty="0">
                <a:ea typeface="SimSun" pitchFamily="2" charset="-122"/>
                <a:cs typeface="Calibri"/>
              </a:rPr>
              <a:t> </a:t>
            </a:r>
            <a:r>
              <a:rPr lang="en-US" altLang="zh-CN" sz="2200" dirty="0">
                <a:ea typeface="SimSun" pitchFamily="2" charset="-122"/>
                <a:cs typeface="Calibri"/>
              </a:rPr>
              <a:t>of</a:t>
            </a:r>
            <a:r>
              <a:rPr lang="zh-CN" altLang="en-US" sz="2200" dirty="0">
                <a:ea typeface="SimSun" pitchFamily="2" charset="-122"/>
                <a:cs typeface="Calibri"/>
              </a:rPr>
              <a:t> </a:t>
            </a:r>
            <a:r>
              <a:rPr lang="en-US" altLang="zh-CN" sz="2200" dirty="0">
                <a:ea typeface="SimSun" pitchFamily="2" charset="-122"/>
                <a:cs typeface="Calibri"/>
              </a:rPr>
              <a:t>total exports is</a:t>
            </a:r>
            <a:r>
              <a:rPr lang="zh-CN" altLang="en-US" sz="2200" dirty="0">
                <a:ea typeface="SimSun" pitchFamily="2" charset="-122"/>
                <a:cs typeface="Calibri"/>
              </a:rPr>
              <a:t>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$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851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billion 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in the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Asia-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P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acific 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region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where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they</a:t>
            </a:r>
            <a:r>
              <a:rPr lang="zh-CN" alt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create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d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61 million jobs, </a:t>
            </a:r>
            <a:r>
              <a:rPr lang="en-US" altLang="zh-CN" sz="2200" dirty="0">
                <a:ea typeface="SimSun" pitchFamily="2" charset="-122"/>
                <a:cs typeface="Calibri"/>
              </a:rPr>
              <a:t>accounting for </a:t>
            </a: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2.3</a:t>
            </a:r>
            <a:r>
              <a:rPr lang="en-US" sz="2200" dirty="0">
                <a:latin typeface="Calibri"/>
                <a:ea typeface="SimSun" pitchFamily="2" charset="-122"/>
                <a:cs typeface="Calibri"/>
              </a:rPr>
              <a:t>% of the total employment. </a:t>
            </a:r>
            <a:endParaRPr lang="en-US" sz="2200" dirty="0" smtClean="0">
              <a:latin typeface="Calibri"/>
              <a:ea typeface="SimSun" pitchFamily="2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4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矩形 4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399" name="矩形 7"/>
            <p:cNvSpPr>
              <a:spLocks noChangeArrowheads="1"/>
            </p:cNvSpPr>
            <p:nvPr/>
          </p:nvSpPr>
          <p:spPr bwMode="auto">
            <a:xfrm>
              <a:off x="609600" y="268069"/>
              <a:ext cx="541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Sections</a:t>
              </a:r>
              <a:endParaRPr lang="en-US" altLang="zh-CN" sz="36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09600" y="1219200"/>
            <a:ext cx="8382000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1600"/>
              </a:spcAft>
              <a:buAutoNum type="arabicPeriod"/>
              <a:defRPr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Introduction</a:t>
            </a:r>
          </a:p>
          <a:p>
            <a:pPr marL="457200" indent="-457200" fontAlgn="auto">
              <a:spcBef>
                <a:spcPts val="0"/>
              </a:spcBef>
              <a:spcAft>
                <a:spcPts val="1600"/>
              </a:spcAft>
              <a:buAutoNum type="arabicPeriod"/>
              <a:defRPr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otives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of Chinese firms to invest in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SEZs in Africa</a:t>
            </a:r>
          </a:p>
          <a:p>
            <a:pPr marL="457200" indent="-457200" fontAlgn="auto">
              <a:spcBef>
                <a:spcPts val="0"/>
              </a:spcBef>
              <a:spcAft>
                <a:spcPts val="1600"/>
              </a:spcAft>
              <a:buAutoNum type="arabicPeriod"/>
              <a:defRPr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Effects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of SEZs on economic transformation in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Africa</a:t>
            </a:r>
          </a:p>
          <a:p>
            <a:pPr marL="457200" indent="-457200" fontAlgn="auto">
              <a:spcBef>
                <a:spcPts val="0"/>
              </a:spcBef>
              <a:spcAft>
                <a:spcPts val="1600"/>
              </a:spcAft>
              <a:buFontTx/>
              <a:buAutoNum type="arabicPeriod"/>
              <a:defRPr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Suggestions to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maximize impacts towards economic 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transformation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1600"/>
              </a:spcAft>
              <a:buAutoNum type="arabicPeriod"/>
              <a:defRPr/>
            </a:pP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849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7" name="矩形 6"/>
            <p:cNvSpPr>
              <a:spLocks noChangeArrowheads="1"/>
            </p:cNvSpPr>
            <p:nvPr/>
          </p:nvSpPr>
          <p:spPr bwMode="auto">
            <a:xfrm>
              <a:off x="609600" y="268069"/>
              <a:ext cx="541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3600" b="1" dirty="0">
                  <a:solidFill>
                    <a:schemeClr val="bg1"/>
                  </a:solidFill>
                </a:rPr>
                <a:t>“Going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Out” Strategy</a:t>
              </a:r>
              <a:endParaRPr lang="en-US" altLang="zh-CN" sz="36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04731" y="966311"/>
            <a:ext cx="856306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zh-CN" sz="2400" dirty="0" smtClean="0"/>
              <a:t>Originally 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oversea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expansion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Chinese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enterprises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>
              <a:spcAft>
                <a:spcPts val="1200"/>
              </a:spcAft>
            </a:pP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In 1999, </a:t>
            </a:r>
            <a:r>
              <a:rPr lang="zh-CN" altLang="en-US" sz="24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Haier </a:t>
            </a:r>
            <a:r>
              <a:rPr lang="en-US" altLang="zh-CN" sz="2400" dirty="0" smtClean="0"/>
              <a:t>established</a:t>
            </a:r>
            <a:r>
              <a:rPr lang="zh-CN" altLang="en-US" sz="24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an </a:t>
            </a:r>
            <a:r>
              <a:rPr lang="en-US" altLang="zh-CN" sz="2400" dirty="0"/>
              <a:t>industrial </a:t>
            </a:r>
            <a:r>
              <a:rPr lang="en-US" altLang="zh-CN" sz="2400" dirty="0" smtClean="0"/>
              <a:t>park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covering</a:t>
            </a:r>
            <a:r>
              <a:rPr lang="zh-CN" altLang="en-US" sz="2400" dirty="0" smtClean="0"/>
              <a:t> </a:t>
            </a: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46 </a:t>
            </a:r>
            <a:r>
              <a:rPr lang="en-US" altLang="zh-CN" sz="2400" dirty="0" smtClean="0"/>
              <a:t>hectares</a:t>
            </a:r>
            <a:r>
              <a:rPr lang="zh-CN" altLang="en-US" sz="2400" dirty="0" smtClean="0"/>
              <a:t> </a:t>
            </a: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in South Carolina in America</a:t>
            </a:r>
          </a:p>
          <a:p>
            <a:pPr>
              <a:spcAft>
                <a:spcPts val="1200"/>
              </a:spcAft>
            </a:pP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In</a:t>
            </a:r>
            <a:r>
              <a:rPr lang="zh-CN" altLang="en-US" sz="24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2000, Fujian</a:t>
            </a:r>
            <a:r>
              <a:rPr lang="zh-CN" altLang="en-US" sz="24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400" dirty="0"/>
              <a:t>Overseas Chinese </a:t>
            </a:r>
            <a:r>
              <a:rPr lang="en-US" altLang="zh-CN" sz="2400" dirty="0" smtClean="0"/>
              <a:t>Industrial Group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established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processing trade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district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Cuba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>
              <a:spcAft>
                <a:spcPts val="1200"/>
              </a:spcAft>
            </a:pP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In</a:t>
            </a:r>
            <a:r>
              <a:rPr lang="zh-CN" altLang="en-US" sz="2400" dirty="0" smtClean="0">
                <a:latin typeface="Calibri"/>
                <a:ea typeface="SimSun" pitchFamily="2" charset="-122"/>
                <a:cs typeface="Calibri"/>
              </a:rPr>
              <a:t> </a:t>
            </a:r>
            <a:r>
              <a:rPr lang="en-US" altLang="zh-CN" sz="2400" dirty="0" smtClean="0">
                <a:latin typeface="Calibri"/>
                <a:ea typeface="SimSun" pitchFamily="2" charset="-122"/>
                <a:cs typeface="Calibri"/>
              </a:rPr>
              <a:t>2001, Haier </a:t>
            </a:r>
            <a:r>
              <a:rPr lang="en-US" altLang="zh-CN" sz="2400" dirty="0" smtClean="0"/>
              <a:t>established</a:t>
            </a:r>
            <a:r>
              <a:rPr lang="zh-CN" altLang="en-US" sz="2400" dirty="0" smtClean="0">
                <a:ea typeface="SimSun" pitchFamily="2" charset="-122"/>
                <a:cs typeface="Calibri"/>
              </a:rPr>
              <a:t> </a:t>
            </a:r>
            <a:r>
              <a:rPr lang="en-US" altLang="zh-CN" sz="2400" dirty="0">
                <a:ea typeface="SimSun" pitchFamily="2" charset="-122"/>
                <a:cs typeface="Calibri"/>
              </a:rPr>
              <a:t>an </a:t>
            </a:r>
            <a:r>
              <a:rPr lang="en-US" altLang="zh-CN" sz="2400" dirty="0"/>
              <a:t>industrial park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the form of joint </a:t>
            </a:r>
            <a:r>
              <a:rPr lang="en-US" altLang="zh-CN" sz="2400" dirty="0" smtClean="0"/>
              <a:t>ventures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Pakistan corporations</a:t>
            </a:r>
          </a:p>
          <a:p>
            <a:pPr>
              <a:spcAft>
                <a:spcPts val="1200"/>
              </a:spcAft>
            </a:pPr>
            <a:r>
              <a:rPr lang="en-US" altLang="zh-CN" sz="2400" dirty="0" smtClean="0"/>
              <a:t>In 2002, Henan </a:t>
            </a:r>
            <a:r>
              <a:rPr lang="en-US" altLang="zh-CN" sz="2400" dirty="0" err="1" smtClean="0"/>
              <a:t>GuoJi</a:t>
            </a:r>
            <a:r>
              <a:rPr lang="en-US" altLang="zh-CN" sz="2400" dirty="0" smtClean="0"/>
              <a:t> Group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invested </a:t>
            </a:r>
            <a:r>
              <a:rPr lang="en-US" altLang="zh-CN" sz="2400" dirty="0"/>
              <a:t>in the renovation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industrial </a:t>
            </a:r>
            <a:r>
              <a:rPr lang="en-US" altLang="zh-CN" sz="2400" dirty="0" smtClean="0"/>
              <a:t>park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Sierra </a:t>
            </a:r>
            <a:r>
              <a:rPr lang="en-US" altLang="zh-CN" sz="2400" dirty="0" smtClean="0"/>
              <a:t>Leone</a:t>
            </a:r>
          </a:p>
          <a:p>
            <a:pPr>
              <a:spcAft>
                <a:spcPts val="1200"/>
              </a:spcAft>
            </a:pP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2003, </a:t>
            </a:r>
            <a:r>
              <a:rPr lang="en-US" altLang="zh-CN" sz="2400" dirty="0"/>
              <a:t>China Nonferrous Metal Mining </a:t>
            </a:r>
            <a:r>
              <a:rPr lang="en-US" altLang="zh-CN" sz="2400" dirty="0" smtClean="0"/>
              <a:t>Group </a:t>
            </a:r>
            <a:r>
              <a:rPr lang="en-US" altLang="zh-CN" sz="2400" dirty="0"/>
              <a:t>take </a:t>
            </a:r>
            <a:r>
              <a:rPr lang="en-US" altLang="zh-CN" sz="2400" dirty="0" smtClean="0"/>
              <a:t>advantages 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surface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above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Zambian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Chambishi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Copper </a:t>
            </a:r>
            <a:r>
              <a:rPr lang="en-US" altLang="zh-CN" sz="2400" dirty="0" smtClean="0"/>
              <a:t>Mines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develop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smelting </a:t>
            </a:r>
            <a:r>
              <a:rPr lang="en-US" altLang="zh-CN" sz="2400" dirty="0" smtClean="0"/>
              <a:t>industry</a:t>
            </a:r>
            <a:endParaRPr lang="en-US" altLang="zh-CN" sz="2400" dirty="0" smtClean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6834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112931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7" name="矩形 6"/>
            <p:cNvSpPr>
              <a:spLocks noChangeArrowheads="1"/>
            </p:cNvSpPr>
            <p:nvPr/>
          </p:nvSpPr>
          <p:spPr bwMode="auto">
            <a:xfrm>
              <a:off x="609600" y="76200"/>
              <a:ext cx="7086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</a:rPr>
                <a:t> Ministry of Commerce Tenders</a:t>
              </a:r>
              <a:endParaRPr lang="en-US" altLang="zh-CN" sz="36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548"/>
              </p:ext>
            </p:extLst>
          </p:nvPr>
        </p:nvGraphicFramePr>
        <p:xfrm>
          <a:off x="381000" y="722531"/>
          <a:ext cx="8839199" cy="6135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470"/>
                <a:gridCol w="762537"/>
                <a:gridCol w="1167147"/>
                <a:gridCol w="636311"/>
                <a:gridCol w="2476082"/>
                <a:gridCol w="1322768"/>
                <a:gridCol w="1602884"/>
              </a:tblGrid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Zone Name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Country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Location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Tender Year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Lead Chinese Developer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Home Province or </a:t>
                      </a:r>
                      <a:r>
                        <a:rPr lang="en-US" sz="1250" b="1" u="none" strike="noStrike" dirty="0" err="1">
                          <a:effectLst/>
                        </a:rPr>
                        <a:t>Municp</a:t>
                      </a:r>
                      <a:r>
                        <a:rPr lang="en-US" sz="1250" b="1" u="none" strike="noStrike" dirty="0">
                          <a:effectLst/>
                        </a:rPr>
                        <a:t>.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b="1" u="none" strike="noStrike" dirty="0">
                          <a:effectLst/>
                        </a:rPr>
                        <a:t>Zone sector </a:t>
                      </a:r>
                      <a:r>
                        <a:rPr lang="en-US" sz="1250" b="1" u="none" strike="noStrike" dirty="0" smtClean="0">
                          <a:effectLst/>
                        </a:rPr>
                        <a:t>focus</a:t>
                      </a:r>
                      <a:endParaRPr lang="en-US" sz="12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Asiadata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Russia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Ussuriysk Eastern Siberia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2006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Kangnai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smtClean="0">
                          <a:effectLst/>
                        </a:rPr>
                        <a:t>Group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Zhejiang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Industrial estate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Baltic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Russia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St. Petersburg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2006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Shanghai Industrial Investment Holding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Shanghai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Real estate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Chambishi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Zambia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Chambishi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2006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Nonferrous Metals Mining Group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national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Mining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Eastern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Ethiopia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Addis Ababa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Jiangsu Qiyaan Investment Group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Jiangsu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Steel product, Construction materials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Geely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Mexico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Aguascalientes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 dirty="0">
                          <a:effectLst/>
                        </a:rPr>
                        <a:t>2007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Geely Automobiles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Zhejiang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Automobile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Guangxi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Indonesia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Central </a:t>
                      </a:r>
                      <a:r>
                        <a:rPr lang="en-US" sz="1250" u="none" strike="noStrike" dirty="0" err="1">
                          <a:effectLst/>
                        </a:rPr>
                        <a:t>Jawa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Wonogiri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Guangxi Farm (</a:t>
                      </a:r>
                      <a:r>
                        <a:rPr lang="en-US" sz="1250" u="none" strike="noStrike" dirty="0" err="1">
                          <a:effectLst/>
                        </a:rPr>
                        <a:t>Nongken</a:t>
                      </a:r>
                      <a:r>
                        <a:rPr lang="en-US" sz="1250" u="none" strike="noStrike" dirty="0">
                          <a:effectLst/>
                        </a:rPr>
                        <a:t>) Group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Guangxi AR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Cassava processing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Haier-Ruba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Pakistan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Punjab, Lahore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 dirty="0">
                          <a:effectLst/>
                        </a:rPr>
                        <a:t>2006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Haier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Shandong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Home appliance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Jiangling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Algeria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 dirty="0">
                          <a:effectLst/>
                        </a:rPr>
                        <a:t>2007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Jianling</a:t>
                      </a:r>
                      <a:r>
                        <a:rPr lang="en-US" sz="1250" u="none" strike="noStrike" dirty="0">
                          <a:effectLst/>
                        </a:rPr>
                        <a:t> Automobile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Jiangxi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Automobile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1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Jinfei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Mauritius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Terre Rouge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 dirty="0">
                          <a:effectLst/>
                        </a:rPr>
                        <a:t>2006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Shanxi </a:t>
                      </a:r>
                      <a:r>
                        <a:rPr lang="en-US" sz="1250" u="none" strike="noStrike" dirty="0" err="1">
                          <a:effectLst/>
                        </a:rPr>
                        <a:t>Tianli</a:t>
                      </a:r>
                      <a:r>
                        <a:rPr lang="en-US" sz="1250" u="none" strike="noStrike" dirty="0">
                          <a:effectLst/>
                        </a:rPr>
                        <a:t> Enterprise Group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Shanxi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Industrial &amp; Real estate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11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Lacua? 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Venezuela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Paraguana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 dirty="0">
                          <a:effectLst/>
                        </a:rPr>
                        <a:t>2007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Inspur</a:t>
                      </a:r>
                      <a:r>
                        <a:rPr lang="en-US" sz="1250" u="none" strike="noStrike" dirty="0">
                          <a:effectLst/>
                        </a:rPr>
                        <a:t> Group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Shandong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Hi-tech, IT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Lekki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Nigeria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Lagos 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China Civil Engineering and Construction Corp. (CCECC)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national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Industrial estate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Longjiang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Vietnam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Tien Giang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Qianjiang</a:t>
                      </a:r>
                      <a:r>
                        <a:rPr lang="en-US" sz="1250" u="none" strike="noStrike" dirty="0">
                          <a:effectLst/>
                        </a:rPr>
                        <a:t> Investment </a:t>
                      </a:r>
                      <a:r>
                        <a:rPr lang="en-US" sz="1250" u="none" strike="noStrike" dirty="0" err="1">
                          <a:effectLst/>
                        </a:rPr>
                        <a:t>Mngt</a:t>
                      </a:r>
                      <a:r>
                        <a:rPr lang="en-US" sz="1250" u="none" strike="noStrike" dirty="0">
                          <a:effectLst/>
                        </a:rPr>
                        <a:t>. Ltd.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Zhejiang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Industrial estate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1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Muan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S. Korea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Muan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Dongtai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Hua'an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Internt'l</a:t>
                      </a:r>
                      <a:r>
                        <a:rPr lang="en-US" sz="1250" u="none" strike="noStrike" dirty="0">
                          <a:effectLst/>
                        </a:rPr>
                        <a:t> Investment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Chongqing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industrial &amp; Real estate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Ogun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Nigeria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Ogun 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2006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Guangdong </a:t>
                      </a:r>
                      <a:r>
                        <a:rPr lang="en-US" sz="1250" u="none" strike="noStrike" dirty="0" err="1">
                          <a:effectLst/>
                        </a:rPr>
                        <a:t>Xindong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Guangdong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Industrial estate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1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Rayong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Thailand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Thonburi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2006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Holley Group 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Zhejiang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Industrial &amp; Real estate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Shenzhen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Vietnam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Yen Hung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Shenzhen International Cooperation Group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Shenzhen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Electronics &amp; textile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Taihu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Cambodia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Sihanouk Harbour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2006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Hongdou Group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Jiangsu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Industrial &amp; Real estate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Teda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Egypt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Suez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Tianjin TEDA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Tianjin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Industrial estate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Tomsk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Russia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Central Siberia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50" u="none" strike="noStrike">
                          <a:effectLst/>
                        </a:rPr>
                        <a:t>2007</a:t>
                      </a:r>
                      <a:endParaRPr lang="en-US" sz="12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Yantai Northwest Forestry Co.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Shandong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Wood processing</a:t>
                      </a:r>
                      <a:endParaRPr lang="en-US" sz="125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11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7" name="矩形 6"/>
            <p:cNvSpPr>
              <a:spLocks noChangeArrowheads="1"/>
            </p:cNvSpPr>
            <p:nvPr/>
          </p:nvSpPr>
          <p:spPr bwMode="auto">
            <a:xfrm>
              <a:off x="609600" y="268069"/>
              <a:ext cx="541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</a:rPr>
                <a:t>Chinese SEZs in Africa</a:t>
              </a:r>
              <a:endParaRPr lang="en-US" altLang="zh-CN" sz="36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8558"/>
            <a:ext cx="5638800" cy="58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9815" y="1295400"/>
            <a:ext cx="33441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Slower than plan</a:t>
            </a:r>
          </a:p>
          <a:p>
            <a:r>
              <a:rPr lang="en-US" sz="2600" dirty="0" smtClean="0"/>
              <a:t>Steady progress</a:t>
            </a:r>
          </a:p>
          <a:p>
            <a:r>
              <a:rPr lang="en-US" sz="2600" dirty="0" smtClean="0"/>
              <a:t>Growing enthusiasm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67422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7" name="矩形 6"/>
            <p:cNvSpPr>
              <a:spLocks noChangeArrowheads="1"/>
            </p:cNvSpPr>
            <p:nvPr/>
          </p:nvSpPr>
          <p:spPr bwMode="auto">
            <a:xfrm>
              <a:off x="609600" y="268069"/>
              <a:ext cx="6248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</a:rPr>
                <a:t>Motives of Chinese SEZs</a:t>
              </a:r>
              <a:endParaRPr lang="en-US" altLang="zh-CN" sz="36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67544" y="109064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Rapid Growth of Chinese Investments in Africa, particularly in manufacturing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463074"/>
              </p:ext>
            </p:extLst>
          </p:nvPr>
        </p:nvGraphicFramePr>
        <p:xfrm>
          <a:off x="899592" y="2709392"/>
          <a:ext cx="7488832" cy="38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96008" y="2131373"/>
            <a:ext cx="7408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China's Outward FDI to Africa 2004-2012, in millions USD. </a:t>
            </a:r>
            <a:endParaRPr 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085109" y="6469689"/>
            <a:ext cx="3218656" cy="3883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100" dirty="0" smtClean="0">
                <a:latin typeface="+mn-lt"/>
                <a:ea typeface="+mn-ea"/>
                <a:cs typeface="+mn-cs"/>
              </a:rPr>
              <a:t>Source: Chinese Commercial Statistics Yearbook</a:t>
            </a:r>
            <a:endParaRPr lang="en-US" altLang="en-US" sz="11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36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67544" y="112474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Distribution of Chinese Enterprises By Sector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06335"/>
              </p:ext>
            </p:extLst>
          </p:nvPr>
        </p:nvGraphicFramePr>
        <p:xfrm>
          <a:off x="549423" y="1586409"/>
          <a:ext cx="8271049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4677"/>
                <a:gridCol w="2406372"/>
              </a:tblGrid>
              <a:tr h="429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Industry  (out of 3094 registrations)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of MOFCOM-registered firms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Wholesale and retail trade 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70.9%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Manufacturing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47.9%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Mining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46.9%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Leasing and business services 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29.9%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6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Scientific, technical services and geological prospecting 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29.2%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industry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23.4%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6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Residential services and other services 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8.3%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6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Agriculture, forestry, animal husbandry and fishery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7.3%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Real Estate 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4.3%</a:t>
                      </a: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62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Transportation, storage and postal services 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3.7%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  <a:tr h="214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Hospitality industry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1.8%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1494" marR="61494" marT="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16557" y="6444044"/>
            <a:ext cx="81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* A firm can be involved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in more 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than one industry.            Source: MOFCOM</a:t>
            </a:r>
            <a:r>
              <a:rPr lang="en-US" altLang="zh-CN" sz="800" dirty="0"/>
              <a:t>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09600" y="268069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Motives of Chinese SEZs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322485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09600" y="268069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Motives of Chinese SEZs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178" y="1505665"/>
            <a:ext cx="35814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In 1979, Shenzhen, Zhuhai, Shantou, Xiamen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Calibri"/>
                <a:ea typeface="SimSun" pitchFamily="2" charset="-122"/>
                <a:cs typeface="Calibri"/>
              </a:rPr>
              <a:t>In 1988, Hainan Province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In 1990,</a:t>
            </a:r>
            <a:r>
              <a:rPr lang="en-US" altLang="zh-CN" sz="2200" dirty="0"/>
              <a:t> </a:t>
            </a:r>
            <a:r>
              <a:rPr lang="en-US" altLang="zh-CN" sz="2200" dirty="0" err="1"/>
              <a:t>Pudong</a:t>
            </a:r>
            <a:r>
              <a:rPr lang="en-US" altLang="zh-CN" sz="2200" dirty="0"/>
              <a:t> New District of Shanghai</a:t>
            </a: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200" dirty="0" smtClean="0">
                <a:latin typeface="Calibri"/>
                <a:ea typeface="SimSun" pitchFamily="2" charset="-122"/>
                <a:cs typeface="Calibri"/>
              </a:rPr>
              <a:t>1984-1988,14 national </a:t>
            </a:r>
            <a:r>
              <a:rPr lang="en-US" altLang="zh-CN" sz="2200" dirty="0"/>
              <a:t>e</a:t>
            </a:r>
            <a:r>
              <a:rPr lang="en-US" altLang="zh-CN" sz="2200" dirty="0" smtClean="0"/>
              <a:t>conomic </a:t>
            </a:r>
            <a:r>
              <a:rPr lang="en-US" altLang="zh-CN" sz="2200" dirty="0"/>
              <a:t>and </a:t>
            </a:r>
            <a:r>
              <a:rPr lang="en-US" altLang="zh-CN" sz="2200" dirty="0" smtClean="0"/>
              <a:t>technological </a:t>
            </a:r>
            <a:r>
              <a:rPr lang="en-US" altLang="zh-CN" sz="2200" dirty="0"/>
              <a:t>d</a:t>
            </a:r>
            <a:r>
              <a:rPr lang="en-US" altLang="zh-CN" sz="2200" dirty="0" smtClean="0"/>
              <a:t>evelopment zones were established in</a:t>
            </a:r>
            <a:r>
              <a:rPr lang="zh-CN" altLang="en-US" sz="2200" dirty="0" smtClean="0"/>
              <a:t> </a:t>
            </a:r>
            <a:r>
              <a:rPr lang="en-US" altLang="zh-CN" sz="2200" dirty="0"/>
              <a:t>coastal </a:t>
            </a:r>
            <a:r>
              <a:rPr lang="en-US" altLang="zh-CN" sz="2200" dirty="0" smtClean="0"/>
              <a:t>cities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like Tianjin, Shanghai, Dalian, Guangzhou</a:t>
            </a:r>
            <a:endParaRPr lang="en-US" altLang="zh-CN" sz="2800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91562" y="914400"/>
            <a:ext cx="3799438" cy="533400"/>
          </a:xfrm>
        </p:spPr>
        <p:txBody>
          <a:bodyPr>
            <a:normAutofit fontScale="90000"/>
          </a:bodyPr>
          <a:lstStyle/>
          <a:p>
            <a:r>
              <a:rPr lang="en-US" altLang="zh-CN" sz="2800" dirty="0" smtClean="0"/>
              <a:t>The Success of China’s SEZs</a:t>
            </a:r>
            <a:endParaRPr lang="en-US" sz="2800" dirty="0"/>
          </a:p>
        </p:txBody>
      </p:sp>
      <p:pic>
        <p:nvPicPr>
          <p:cNvPr id="13" name="Picture 12" descr="figure 9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05550"/>
            <a:ext cx="5151438" cy="5486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47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矩形 5"/>
            <p:cNvSpPr/>
            <p:nvPr/>
          </p:nvSpPr>
          <p:spPr>
            <a:xfrm>
              <a:off x="381000" y="304800"/>
              <a:ext cx="87630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805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04800" y="0"/>
              <a:ext cx="76200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609600" y="268069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Motives of Chinese SEZs</a:t>
            </a:r>
            <a:endParaRPr lang="en-US" altLang="zh-CN" sz="36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52400" y="914400"/>
            <a:ext cx="3799438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Political Incentives</a:t>
            </a:r>
            <a:endParaRPr lang="en-US" sz="28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2285"/>
            <a:ext cx="5867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95300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Financial support: subsidy, loan, equity investment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Transfer Chinese development model overseas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dirty="0" smtClean="0"/>
              <a:t>Cooperation </a:t>
            </a:r>
            <a:r>
              <a:rPr lang="en-GB" sz="2600" dirty="0"/>
              <a:t>zones </a:t>
            </a:r>
            <a:r>
              <a:rPr lang="en-GB" sz="2600" dirty="0" smtClean="0"/>
              <a:t>included into </a:t>
            </a:r>
            <a:r>
              <a:rPr lang="en-GB" sz="2600" dirty="0"/>
              <a:t>the “one belt, one road” strategy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7194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B3134B055D24C9B9A2E33CBA1DF88" ma:contentTypeVersion="" ma:contentTypeDescription="Create a new document." ma:contentTypeScope="" ma:versionID="8fcd3222f3394043d04a891cca5feebe">
  <xsd:schema xmlns:xsd="http://www.w3.org/2001/XMLSchema" xmlns:xs="http://www.w3.org/2001/XMLSchema" xmlns:p="http://schemas.microsoft.com/office/2006/metadata/properties" xmlns:ns2="57b417f7-d786-4243-a30f-6aa963038fea" targetNamespace="http://schemas.microsoft.com/office/2006/metadata/properties" ma:root="true" ma:fieldsID="1959d539da99094eaa1c65296056aff2" ns2:_="">
    <xsd:import namespace="57b417f7-d786-4243-a30f-6aa963038fea"/>
    <xsd:element name="properties">
      <xsd:complexType>
        <xsd:sequence>
          <xsd:element name="documentManagement">
            <xsd:complexType>
              <xsd:all>
                <xsd:element ref="ns2:Summary" minOccurs="0"/>
                <xsd:element ref="ns2:Document_x0020_Type" minOccurs="0"/>
                <xsd:element ref="ns2:Status" minOccurs="0"/>
                <xsd:element ref="ns2:Ke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417f7-d786-4243-a30f-6aa963038fea" elementFormDefault="qualified">
    <xsd:import namespace="http://schemas.microsoft.com/office/2006/documentManagement/types"/>
    <xsd:import namespace="http://schemas.microsoft.com/office/infopath/2007/PartnerControls"/>
    <xsd:element name="Summary" ma:index="8" nillable="true" ma:displayName="Summary" ma:description="A short description of what's in the document can help people to find it." ma:internalName="Summary">
      <xsd:simpleType>
        <xsd:restriction base="dms:Note">
          <xsd:maxLength value="255"/>
        </xsd:restriction>
      </xsd:simpleType>
    </xsd:element>
    <xsd:element name="Document_x0020_Type" ma:index="9" nillable="true" ma:displayName="Document Type" ma:default="General" ma:description="Leave as general unless this is a special type of document (eg PID, CV, Meeting Report etc)" ma:format="Dropdown" ma:internalName="Document_x0020_Type">
      <xsd:simpleType>
        <xsd:restriction base="dms:Choice">
          <xsd:enumeration value="Budget"/>
          <xsd:enumeration value="Business Plan"/>
          <xsd:enumeration value="Contract"/>
          <xsd:enumeration value="CV"/>
          <xsd:enumeration value="Expenses"/>
          <xsd:enumeration value="General"/>
          <xsd:enumeration value="How-to / Guideline"/>
          <xsd:enumeration value="Invoice"/>
          <xsd:enumeration value="M&amp;E"/>
          <xsd:enumeration value="Meeting Notes / Minutes"/>
          <xsd:enumeration value="PID"/>
          <xsd:enumeration value="Policy"/>
          <xsd:enumeration value="Proposal"/>
          <xsd:enumeration value="Publication"/>
          <xsd:enumeration value="Trip Report"/>
        </xsd:restriction>
      </xsd:simpleType>
    </xsd:element>
    <xsd:element name="Status" ma:index="10" nillable="true" ma:displayName="Status" ma:default="Active" ma:format="Dropdown" ma:internalName="Status">
      <xsd:simpleType>
        <xsd:restriction base="dms:Choice">
          <xsd:enumeration value="Active"/>
          <xsd:enumeration value="Closed"/>
          <xsd:enumeration value="Archived"/>
        </xsd:restriction>
      </xsd:simpleType>
    </xsd:element>
    <xsd:element name="Key" ma:index="11" nillable="true" ma:displayName="Key" ma:default="0" ma:description="Tick if this is a key document for this project." ma:internalName="Key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 xmlns="57b417f7-d786-4243-a30f-6aa963038fea" xsi:nil="true"/>
    <Key xmlns="57b417f7-d786-4243-a30f-6aa963038fea">false</Key>
    <Document_x0020_Type xmlns="57b417f7-d786-4243-a30f-6aa963038fea">General</Document_x0020_Type>
    <Status xmlns="57b417f7-d786-4243-a30f-6aa963038fea">Active</Status>
  </documentManagement>
</p:properties>
</file>

<file path=customXml/itemProps1.xml><?xml version="1.0" encoding="utf-8"?>
<ds:datastoreItem xmlns:ds="http://schemas.openxmlformats.org/officeDocument/2006/customXml" ds:itemID="{3ABC546C-7EDB-4DB2-9662-B839AE282194}"/>
</file>

<file path=customXml/itemProps2.xml><?xml version="1.0" encoding="utf-8"?>
<ds:datastoreItem xmlns:ds="http://schemas.openxmlformats.org/officeDocument/2006/customXml" ds:itemID="{A88784D7-A0D5-43AC-A158-124AD518BEC3}"/>
</file>

<file path=customXml/itemProps3.xml><?xml version="1.0" encoding="utf-8"?>
<ds:datastoreItem xmlns:ds="http://schemas.openxmlformats.org/officeDocument/2006/customXml" ds:itemID="{680E5A0B-EA0D-4765-AAF6-6DABCB0EDA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1086</Words>
  <Application>Microsoft Office PowerPoint</Application>
  <PresentationFormat>On-screen Show (4:3)</PresentationFormat>
  <Paragraphs>335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Success of China’s SEZs</vt:lpstr>
      <vt:lpstr>Political Incentives</vt:lpstr>
      <vt:lpstr>Manufacturing Powerhouse</vt:lpstr>
      <vt:lpstr>Zone Investment, circa July 2013 </vt:lpstr>
      <vt:lpstr>Streamlining Administration/Policy Improvement</vt:lpstr>
      <vt:lpstr>Contribute to urbanization in the long run</vt:lpstr>
      <vt:lpstr>Strengthen local linkage of production</vt:lpstr>
      <vt:lpstr>Encourage skill transfer</vt:lpstr>
      <vt:lpstr>Increase local ownership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清华SAIS合作办学设想</dc:title>
  <dc:creator>Tang</dc:creator>
  <cp:lastModifiedBy>tangxiaoyang</cp:lastModifiedBy>
  <cp:revision>191</cp:revision>
  <dcterms:created xsi:type="dcterms:W3CDTF">2015-02-24T12:39:37Z</dcterms:created>
  <dcterms:modified xsi:type="dcterms:W3CDTF">2015-06-14T20:51:33Z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0x010100E1FB3134B055D24C9B9A2E33CBA1DF88</vt:lpwstr>
  </property>
</Properties>
</file>