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14"/>
  </p:notesMasterIdLst>
  <p:handoutMasterIdLst>
    <p:handoutMasterId r:id="rId15"/>
  </p:handoutMasterIdLst>
  <p:sldIdLst>
    <p:sldId id="256" r:id="rId3"/>
    <p:sldId id="353" r:id="rId4"/>
    <p:sldId id="357" r:id="rId5"/>
    <p:sldId id="368" r:id="rId6"/>
    <p:sldId id="371" r:id="rId7"/>
    <p:sldId id="372" r:id="rId8"/>
    <p:sldId id="367" r:id="rId9"/>
    <p:sldId id="354" r:id="rId10"/>
    <p:sldId id="373" r:id="rId11"/>
    <p:sldId id="374" r:id="rId12"/>
    <p:sldId id="341" r:id="rId1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94" autoAdjust="0"/>
    <p:restoredTop sz="94660"/>
  </p:normalViewPr>
  <p:slideViewPr>
    <p:cSldViewPr>
      <p:cViewPr varScale="1">
        <p:scale>
          <a:sx n="86" d="100"/>
          <a:sy n="86" d="100"/>
        </p:scale>
        <p:origin x="-110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B19CBA7-0038-4208-976A-33AB7F4A02CE}" type="datetimeFigureOut">
              <a:rPr lang="en-US"/>
              <a:pPr>
                <a:defRPr/>
              </a:pPr>
              <a:t>10/26/2016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1DD58A8-78EB-4477-B731-438DA2AC869D}" type="slidenum">
              <a:rPr lang="en-US"/>
              <a:pPr>
                <a:defRPr/>
              </a:pPr>
              <a:t>‹#›</a:t>
            </a:fld>
            <a:endParaRPr lang="en-US"/>
          </a:p>
        </p:txBody>
      </p:sp>
    </p:spTree>
    <p:extLst>
      <p:ext uri="{BB962C8B-B14F-4D97-AF65-F5344CB8AC3E}">
        <p14:creationId xmlns:p14="http://schemas.microsoft.com/office/powerpoint/2010/main" xmlns="" val="5072062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2446" tIns="46223" rIns="92446" bIns="46223"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2446" tIns="46223" rIns="92446" bIns="46223" rtlCol="0"/>
          <a:lstStyle>
            <a:lvl1pPr algn="r" fontAlgn="auto">
              <a:spcBef>
                <a:spcPts val="0"/>
              </a:spcBef>
              <a:spcAft>
                <a:spcPts val="0"/>
              </a:spcAft>
              <a:defRPr sz="1200">
                <a:latin typeface="+mn-lt"/>
                <a:cs typeface="+mn-cs"/>
              </a:defRPr>
            </a:lvl1pPr>
          </a:lstStyle>
          <a:p>
            <a:pPr>
              <a:defRPr/>
            </a:pPr>
            <a:fld id="{C9AA550A-926D-47C3-86FA-AD4FCE4F7A98}" type="datetimeFigureOut">
              <a:rPr lang="en-US"/>
              <a:pPr>
                <a:defRPr/>
              </a:pPr>
              <a:t>10/26/2016</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2446" tIns="46223" rIns="92446" bIns="4622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2446" tIns="46223" rIns="92446" bIns="46223"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2446" tIns="46223" rIns="92446" bIns="46223" rtlCol="0" anchor="b"/>
          <a:lstStyle>
            <a:lvl1pPr algn="r" fontAlgn="auto">
              <a:spcBef>
                <a:spcPts val="0"/>
              </a:spcBef>
              <a:spcAft>
                <a:spcPts val="0"/>
              </a:spcAft>
              <a:defRPr sz="1200">
                <a:latin typeface="+mn-lt"/>
                <a:cs typeface="+mn-cs"/>
              </a:defRPr>
            </a:lvl1pPr>
          </a:lstStyle>
          <a:p>
            <a:pPr>
              <a:defRPr/>
            </a:pPr>
            <a:fld id="{BBE1EC9A-60B2-448F-AB0D-17D4AFA4DD96}" type="slidenum">
              <a:rPr lang="en-US"/>
              <a:pPr>
                <a:defRPr/>
              </a:pPr>
              <a:t>‹#›</a:t>
            </a:fld>
            <a:endParaRPr lang="en-US"/>
          </a:p>
        </p:txBody>
      </p:sp>
    </p:spTree>
    <p:extLst>
      <p:ext uri="{BB962C8B-B14F-4D97-AF65-F5344CB8AC3E}">
        <p14:creationId xmlns:p14="http://schemas.microsoft.com/office/powerpoint/2010/main" xmlns="" val="18508967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D3CDF4E-C1C4-428E-9631-AD9F02D347EF}" type="datetimeFigureOut">
              <a:rPr lang="en-US"/>
              <a:pPr>
                <a:defRPr/>
              </a:pPr>
              <a:t>10/26/2016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1FCFCC-D9AA-4ADB-A239-E8F2359DD7F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555AFA8-229B-4498-87B3-9F763AACDD68}" type="datetimeFigureOut">
              <a:rPr lang="en-US"/>
              <a:pPr>
                <a:defRPr/>
              </a:pPr>
              <a:t>10/26/2016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C42B642-812F-44FA-8252-9425E6E4A7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11650C4-9885-44C8-99EB-C8DCC562DBC9}" type="datetimeFigureOut">
              <a:rPr lang="en-US"/>
              <a:pPr>
                <a:defRPr/>
              </a:pPr>
              <a:t>10/26/2016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F00E6F-A71D-4231-AAFC-D70BAD218BA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6"/>
          <p:cNvGrpSpPr>
            <a:grpSpLocks/>
          </p:cNvGrpSpPr>
          <p:nvPr/>
        </p:nvGrpSpPr>
        <p:grpSpPr bwMode="auto">
          <a:xfrm>
            <a:off x="-3175" y="5659438"/>
            <a:ext cx="9147175" cy="1198562"/>
            <a:chOff x="-3765" y="4880373"/>
            <a:chExt cx="20318145" cy="1973654"/>
          </a:xfrm>
        </p:grpSpPr>
        <p:sp>
          <p:nvSpPr>
            <p:cNvPr id="6" name="Freeform 5"/>
            <p:cNvSpPr>
              <a:spLocks/>
            </p:cNvSpPr>
            <p:nvPr/>
          </p:nvSpPr>
          <p:spPr bwMode="auto">
            <a:xfrm flipV="1">
              <a:off x="1688826" y="5350913"/>
              <a:ext cx="7623712" cy="248340"/>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6"/>
            <p:cNvSpPr>
              <a:spLocks/>
            </p:cNvSpPr>
            <p:nvPr/>
          </p:nvSpPr>
          <p:spPr bwMode="auto">
            <a:xfrm>
              <a:off x="3287" y="5222821"/>
              <a:ext cx="20311093" cy="163120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597" y="4971502"/>
              <a:ext cx="20309783" cy="1881918"/>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A555D6E0-08AE-4516-A779-EFD69A5890CF}" type="datetimeFigureOut">
              <a:rPr lang="en-US"/>
              <a:pPr>
                <a:defRPr/>
              </a:pPr>
              <a:t>10/26/2016</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3548562C-D0A9-4406-9065-D2F0E37E5BAF}"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7E10D99B-1209-4567-BDD2-9244971A78DD}" type="datetimeFigureOut">
              <a:rPr lang="en-US"/>
              <a:pPr>
                <a:defRPr/>
              </a:pPr>
              <a:t>10/26/2016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2A33BBB-5B17-4CFE-9B7E-1F76EBDFA014}"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199DF192-360C-4B28-A42F-2C5C3417F40C}" type="datetimeFigureOut">
              <a:rPr lang="en-US"/>
              <a:pPr>
                <a:defRPr/>
              </a:pPr>
              <a:t>10/26/2016</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961BDB0F-1728-4D42-993B-74927647D22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75C5B650-7907-4D21-BA65-36DD4CF32C68}" type="datetimeFigureOut">
              <a:rPr lang="en-US"/>
              <a:pPr>
                <a:defRPr/>
              </a:pPr>
              <a:t>10/26/2016</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DF7C5148-7395-4140-8B81-18C0B77FA73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6BE3DE05-77DD-4C95-84C5-8B102204B43F}" type="datetimeFigureOut">
              <a:rPr lang="en-US"/>
              <a:pPr>
                <a:defRPr/>
              </a:pPr>
              <a:t>10/26/2016</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0869507B-4603-48F5-B4CF-0DCE2E7E814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3FA8F41F-9E8E-483A-B6B3-B4B87FD5B0B5}" type="datetimeFigureOut">
              <a:rPr lang="en-US"/>
              <a:pPr>
                <a:defRPr/>
              </a:pPr>
              <a:t>10/26/2016</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D97372E5-91DD-4BE7-ADAB-D14866B5ED0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76968B70-8114-48C4-A3D5-FDDA96E7CCA9}" type="datetimeFigureOut">
              <a:rPr lang="en-US"/>
              <a:pPr>
                <a:defRPr/>
              </a:pPr>
              <a:t>10/26/2016</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5B40E217-459B-428A-B6C6-05BA415A77FE}"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1C452BDA-1372-4A42-837F-7A3FC43E4D5D}" type="datetimeFigureOut">
              <a:rPr lang="en-US"/>
              <a:pPr>
                <a:defRPr/>
              </a:pPr>
              <a:t>10/26/2016</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8115CDD6-FBF2-4890-8CD9-3E9E1C16A3C7}"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CA47C8D-3ACC-4244-9FD7-DAE54D9C6C41}" type="datetimeFigureOut">
              <a:rPr lang="en-US"/>
              <a:pPr>
                <a:defRPr/>
              </a:pPr>
              <a:t>10/26/2016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1D2DA3B-2C6A-4401-9D9B-EBAEDEAAD62E}"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DA381CD8-A74A-4DC9-BD09-C570A954D250}" type="datetimeFigureOut">
              <a:rPr lang="en-US"/>
              <a:pPr>
                <a:defRPr/>
              </a:pPr>
              <a:t>10/26/2016</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75A147AA-A722-4138-89E5-CEAC7BD2659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6C8401D-E321-422C-8D83-A60730777CC7}" type="datetimeFigureOut">
              <a:rPr lang="en-US"/>
              <a:pPr>
                <a:defRPr/>
              </a:pPr>
              <a:t>10/26/2016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E16511A-9A85-4504-80D8-0FAF43AD4F1F}"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329541A-2F6C-4C8B-8183-77FA23764AA8}" type="datetimeFigureOut">
              <a:rPr lang="en-US"/>
              <a:pPr>
                <a:defRPr/>
              </a:pPr>
              <a:t>10/26/2016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882590F-4EAD-42DC-AFE9-0C9A3B0AC2F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C72304D-A8CA-4178-AC95-8142D5F0DBC7}" type="datetimeFigureOut">
              <a:rPr lang="en-US"/>
              <a:pPr>
                <a:defRPr/>
              </a:pPr>
              <a:t>10/26/2016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289EC43-CA82-4F70-8AD5-C89395F62B2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5913DF0-BB85-4D47-ABB0-E5F66E67A11A}" type="datetimeFigureOut">
              <a:rPr lang="en-US"/>
              <a:pPr>
                <a:defRPr/>
              </a:pPr>
              <a:t>10/26/2016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D2F122A-5780-4552-801E-16DEC73AA55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7496A77-746D-40C0-92EF-F7BD60FD2CD1}" type="datetimeFigureOut">
              <a:rPr lang="en-US"/>
              <a:pPr>
                <a:defRPr/>
              </a:pPr>
              <a:t>10/26/2016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8C8A19E-D4B0-432F-B4A6-C15E0627F01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2188BFD-2967-46C9-A3ED-2ED68D12C879}" type="datetimeFigureOut">
              <a:rPr lang="en-US"/>
              <a:pPr>
                <a:defRPr/>
              </a:pPr>
              <a:t>10/26/2016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A386C99-4A87-4E37-B7AB-9389B6BE1E1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B17721E-CF6F-4170-85F2-4AC932473699}" type="datetimeFigureOut">
              <a:rPr lang="en-US"/>
              <a:pPr>
                <a:defRPr/>
              </a:pPr>
              <a:t>10/26/2016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A87E1D5-673D-4D4C-8B37-EC7099EF01B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255B08B-E7EC-445A-944E-C0F6B40C1AB8}" type="datetimeFigureOut">
              <a:rPr lang="en-US"/>
              <a:pPr>
                <a:defRPr/>
              </a:pPr>
              <a:t>10/26/2016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435073-C0CB-408D-855B-D15E1B706C8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B7F4956-77A1-4FD9-AFA4-3A6B18A43180}" type="datetimeFigureOut">
              <a:rPr lang="en-US"/>
              <a:pPr>
                <a:defRPr/>
              </a:pPr>
              <a:t>10/26/2016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3698F3C-2A0B-4D91-935C-25C33533B35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BAB1597-1F67-4259-A8BF-533CEC0C56A4}" type="datetimeFigureOut">
              <a:rPr lang="en-US"/>
              <a:pPr>
                <a:defRPr/>
              </a:pPr>
              <a:t>10/26/2016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4A8B816-F2E5-4402-951E-141083547AE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2057"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A2348DF6-195B-4489-A034-6B66F424F2AB}" type="datetimeFigureOut">
              <a:rPr lang="en-US"/>
              <a:pPr>
                <a:defRPr/>
              </a:pPr>
              <a:t>10/26/2016</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3B5281BD-A144-4715-A6F2-5AC92B1CC074}" type="slidenum">
              <a:rPr lang="en-US"/>
              <a:pPr>
                <a:defRPr/>
              </a:pPr>
              <a:t>‹#›</a:t>
            </a:fld>
            <a:endParaRPr lang="en-US"/>
          </a:p>
        </p:txBody>
      </p:sp>
      <p:pic>
        <p:nvPicPr>
          <p:cNvPr id="2061" name="Picture 2"/>
          <p:cNvPicPr>
            <a:picLocks noChangeAspect="1" noChangeArrowheads="1"/>
          </p:cNvPicPr>
          <p:nvPr userDrawn="1"/>
        </p:nvPicPr>
        <p:blipFill>
          <a:blip r:embed="rId14"/>
          <a:srcRect/>
          <a:stretch>
            <a:fillRect/>
          </a:stretch>
        </p:blipFill>
        <p:spPr bwMode="auto">
          <a:xfrm>
            <a:off x="0" y="6477000"/>
            <a:ext cx="1295400" cy="381000"/>
          </a:xfrm>
          <a:prstGeom prst="rect">
            <a:avLst/>
          </a:prstGeom>
          <a:noFill/>
          <a:ln w="9525" algn="in">
            <a:noFill/>
            <a:miter lim="800000"/>
            <a:headEnd/>
            <a:tailEnd/>
          </a:ln>
        </p:spPr>
      </p:pic>
    </p:spTree>
  </p:cSld>
  <p:clrMap bg1="lt1" tx1="dk1" bg2="lt2" tx2="dk2" accent1="accent1" accent2="accent2" accent3="accent3" accent4="accent4" accent5="accent5" accent6="accent6" hlink="hlink" folHlink="folHlink"/>
  <p:sldLayoutIdLst>
    <p:sldLayoutId id="2147483747" r:id="rId1"/>
    <p:sldLayoutId id="2147483743" r:id="rId2"/>
    <p:sldLayoutId id="2147483748" r:id="rId3"/>
    <p:sldLayoutId id="2147483749" r:id="rId4"/>
    <p:sldLayoutId id="2147483750" r:id="rId5"/>
    <p:sldLayoutId id="2147483751" r:id="rId6"/>
    <p:sldLayoutId id="2147483744" r:id="rId7"/>
    <p:sldLayoutId id="2147483752" r:id="rId8"/>
    <p:sldLayoutId id="2147483753" r:id="rId9"/>
    <p:sldLayoutId id="2147483745" r:id="rId10"/>
    <p:sldLayoutId id="2147483746"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981200"/>
            <a:ext cx="7924800" cy="3810000"/>
          </a:xfrm>
        </p:spPr>
        <p:txBody>
          <a:bodyPr>
            <a:normAutofit fontScale="90000"/>
          </a:bodyPr>
          <a:lstStyle/>
          <a:p>
            <a:pPr algn="ctr" eaLnBrk="1" fontAlgn="auto" hangingPunct="1">
              <a:spcAft>
                <a:spcPts val="0"/>
              </a:spcAft>
              <a:defRPr/>
            </a:pP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3100" dirty="0"/>
              <a:t> NATIONAL CONSULTATIVE WORKSHOP ON THE ROLE OF THE PRIVATE SECTOR IN THE IMPLEMENTATION OF FYDP II</a:t>
            </a:r>
            <a:r>
              <a:rPr lang="en-AU" sz="1800" dirty="0" smtClean="0">
                <a:solidFill>
                  <a:schemeClr val="tx1"/>
                </a:solidFill>
              </a:rPr>
              <a:t/>
            </a:r>
            <a:br>
              <a:rPr lang="en-AU" sz="1800" dirty="0" smtClean="0">
                <a:solidFill>
                  <a:schemeClr val="tx1"/>
                </a:solidFill>
              </a:rPr>
            </a:br>
            <a:r>
              <a:rPr lang="en-AU" sz="1800" dirty="0" smtClean="0">
                <a:solidFill>
                  <a:schemeClr val="tx1"/>
                </a:solidFill>
              </a:rPr>
              <a:t/>
            </a:r>
            <a:br>
              <a:rPr lang="en-AU" sz="1800" dirty="0" smtClean="0">
                <a:solidFill>
                  <a:schemeClr val="tx1"/>
                </a:solidFill>
              </a:rPr>
            </a:br>
            <a:r>
              <a:rPr lang="en-AU" sz="1800" dirty="0" smtClean="0">
                <a:solidFill>
                  <a:schemeClr val="tx1"/>
                </a:solidFill>
              </a:rPr>
              <a:t/>
            </a:r>
            <a:br>
              <a:rPr lang="en-AU" sz="1800" dirty="0" smtClean="0">
                <a:solidFill>
                  <a:schemeClr val="tx1"/>
                </a:solidFill>
              </a:rPr>
            </a:br>
            <a:r>
              <a:rPr lang="en-AU" sz="1800" dirty="0" smtClean="0">
                <a:solidFill>
                  <a:schemeClr val="tx1"/>
                </a:solidFill>
              </a:rPr>
              <a:t/>
            </a:r>
            <a:br>
              <a:rPr lang="en-AU" sz="1800" dirty="0" smtClean="0">
                <a:solidFill>
                  <a:schemeClr val="tx1"/>
                </a:solidFill>
              </a:rPr>
            </a:br>
            <a:r>
              <a:rPr lang="en-AU" sz="1800" dirty="0" smtClean="0">
                <a:solidFill>
                  <a:schemeClr val="tx1"/>
                </a:solidFill>
              </a:rPr>
              <a:t>Date: 27 October, 2016</a:t>
            </a:r>
            <a:br>
              <a:rPr lang="en-AU" sz="1800" dirty="0" smtClean="0">
                <a:solidFill>
                  <a:schemeClr val="tx1"/>
                </a:solidFill>
              </a:rPr>
            </a:br>
            <a:r>
              <a:rPr lang="en-AU" sz="1800" dirty="0" smtClean="0">
                <a:solidFill>
                  <a:schemeClr val="tx1"/>
                </a:solidFill>
              </a:rPr>
              <a:t>ESRF-Dar </a:t>
            </a:r>
            <a:r>
              <a:rPr lang="en-AU" sz="1800" dirty="0" err="1" smtClean="0">
                <a:solidFill>
                  <a:schemeClr val="tx1"/>
                </a:solidFill>
              </a:rPr>
              <a:t>es</a:t>
            </a:r>
            <a:r>
              <a:rPr lang="en-AU" sz="1800" dirty="0" smtClean="0">
                <a:solidFill>
                  <a:schemeClr val="tx1"/>
                </a:solidFill>
              </a:rPr>
              <a:t> </a:t>
            </a:r>
            <a:r>
              <a:rPr lang="en-AU" sz="1800" dirty="0" err="1" smtClean="0">
                <a:solidFill>
                  <a:schemeClr val="tx1"/>
                </a:solidFill>
              </a:rPr>
              <a:t>Salaam,Tanzania</a:t>
            </a:r>
            <a:r>
              <a:rPr lang="en-AU" sz="2800" dirty="0" smtClean="0"/>
              <a:t/>
            </a:r>
            <a:br>
              <a:rPr lang="en-AU" sz="2800" dirty="0" smtClean="0"/>
            </a:br>
            <a:r>
              <a:rPr lang="en-AU" sz="2800" dirty="0" smtClean="0"/>
              <a:t/>
            </a:r>
            <a:br>
              <a:rPr lang="en-AU" sz="2800" dirty="0" smtClean="0"/>
            </a:br>
            <a:r>
              <a:rPr lang="en-AU" sz="1300" dirty="0"/>
              <a:t>Presented by: </a:t>
            </a:r>
            <a:r>
              <a:rPr lang="en-AU" sz="1300" dirty="0" smtClean="0"/>
              <a:t>Louis P. </a:t>
            </a:r>
            <a:r>
              <a:rPr lang="en-AU" sz="1300" dirty="0" err="1" smtClean="0"/>
              <a:t>Accaro</a:t>
            </a:r>
            <a:r>
              <a:rPr lang="en-AU" sz="1300" dirty="0" smtClean="0"/>
              <a:t>, Director of Membership Services, TPSF</a:t>
            </a:r>
            <a:r>
              <a:rPr lang="en-US" sz="3100" dirty="0" smtClean="0"/>
              <a:t/>
            </a:r>
            <a:br>
              <a:rPr lang="en-US" sz="3100" dirty="0" smtClean="0"/>
            </a:br>
            <a:endParaRPr lang="en-US" sz="3100" dirty="0"/>
          </a:p>
        </p:txBody>
      </p:sp>
      <p:sp>
        <p:nvSpPr>
          <p:cNvPr id="10" name="Footer Placeholder 50"/>
          <p:cNvSpPr>
            <a:spLocks noGrp="1"/>
          </p:cNvSpPr>
          <p:nvPr>
            <p:ph type="ftr" sz="quarter" idx="11"/>
          </p:nvPr>
        </p:nvSpPr>
        <p:spPr>
          <a:xfrm>
            <a:off x="1066800" y="6629400"/>
            <a:ext cx="7810500" cy="204788"/>
          </a:xfrm>
        </p:spPr>
        <p:txBody>
          <a:bodyPr/>
          <a:lstStyle/>
          <a:p>
            <a:pPr algn="ctr">
              <a:defRPr/>
            </a:pPr>
            <a:r>
              <a:rPr lang="sw-KE" sz="1050" b="1" i="1" dirty="0" smtClean="0">
                <a:solidFill>
                  <a:srgbClr val="00B050"/>
                </a:solidFill>
                <a:latin typeface="Arial"/>
                <a:ea typeface="Times New Roman"/>
              </a:rPr>
              <a:t>The Voice of the Private Sector in Tanzania</a:t>
            </a:r>
            <a:endParaRPr lang="en-US" sz="1050" b="1" i="1" dirty="0" smtClean="0">
              <a:effectLst>
                <a:outerShdw blurRad="38100" dist="38100" dir="2700000" algn="tl">
                  <a:srgbClr val="000000">
                    <a:alpha val="43137"/>
                  </a:srgbClr>
                </a:outerShdw>
              </a:effectLst>
            </a:endParaRPr>
          </a:p>
        </p:txBody>
      </p:sp>
      <p:sp>
        <p:nvSpPr>
          <p:cNvPr id="9" name="Rectangle 39"/>
          <p:cNvSpPr>
            <a:spLocks noChangeArrowheads="1"/>
          </p:cNvSpPr>
          <p:nvPr/>
        </p:nvSpPr>
        <p:spPr bwMode="auto">
          <a:xfrm>
            <a:off x="0" y="990600"/>
            <a:ext cx="9144000" cy="44450"/>
          </a:xfrm>
          <a:prstGeom prst="rect">
            <a:avLst/>
          </a:prstGeom>
          <a:solidFill>
            <a:srgbClr val="32AE51"/>
          </a:solidFill>
          <a:ln w="25400">
            <a:noFill/>
            <a:miter lim="800000"/>
            <a:headEnd/>
            <a:tailEnd/>
          </a:ln>
          <a:effectLst>
            <a:outerShdw dist="38100" dir="18900000" algn="bl" rotWithShape="0">
              <a:srgbClr val="808080">
                <a:alpha val="39999"/>
              </a:srgbClr>
            </a:outerShdw>
          </a:effectLst>
        </p:spPr>
        <p:txBody>
          <a:bodyPr anchor="ctr"/>
          <a:lstStyle/>
          <a:p>
            <a:pPr algn="ctr" fontAlgn="auto">
              <a:spcBef>
                <a:spcPts val="0"/>
              </a:spcBef>
              <a:spcAft>
                <a:spcPts val="0"/>
              </a:spcAft>
              <a:defRPr/>
            </a:pPr>
            <a:endParaRPr lang="de-DE" b="1" kern="0" noProof="1">
              <a:solidFill>
                <a:schemeClr val="bg2">
                  <a:lumMod val="25000"/>
                </a:schemeClr>
              </a:solidFill>
              <a:latin typeface="Calibri"/>
              <a:ea typeface="ＭＳ Ｐゴシック" pitchFamily="-97" charset="-128"/>
              <a:cs typeface="ＭＳ Ｐゴシック" charset="0"/>
            </a:endParaRPr>
          </a:p>
        </p:txBody>
      </p:sp>
      <p:sp>
        <p:nvSpPr>
          <p:cNvPr id="10245" name="TextBox 6"/>
          <p:cNvSpPr txBox="1">
            <a:spLocks noChangeArrowheads="1"/>
          </p:cNvSpPr>
          <p:nvPr/>
        </p:nvSpPr>
        <p:spPr bwMode="auto">
          <a:xfrm>
            <a:off x="381000" y="304800"/>
            <a:ext cx="8458200" cy="523875"/>
          </a:xfrm>
          <a:prstGeom prst="rect">
            <a:avLst/>
          </a:prstGeom>
          <a:noFill/>
          <a:ln w="9525">
            <a:noFill/>
            <a:miter lim="800000"/>
            <a:headEnd/>
            <a:tailEnd/>
          </a:ln>
        </p:spPr>
        <p:txBody>
          <a:bodyPr>
            <a:spAutoFit/>
          </a:bodyPr>
          <a:lstStyle/>
          <a:p>
            <a:pPr algn="ctr"/>
            <a:r>
              <a:rPr lang="en-US" sz="2800" b="1">
                <a:solidFill>
                  <a:srgbClr val="00B050"/>
                </a:solidFill>
                <a:latin typeface="Lucida Sans Unicode" pitchFamily="34" charset="0"/>
              </a:rPr>
              <a:t>TANZANIA PRIVATE SECTOR FOUNDATION</a:t>
            </a:r>
          </a:p>
        </p:txBody>
      </p:sp>
      <p:pic>
        <p:nvPicPr>
          <p:cNvPr id="10246" name="Picture 2"/>
          <p:cNvPicPr>
            <a:picLocks noChangeAspect="1" noChangeArrowheads="1"/>
          </p:cNvPicPr>
          <p:nvPr/>
        </p:nvPicPr>
        <p:blipFill>
          <a:blip r:embed="rId2"/>
          <a:srcRect/>
          <a:stretch>
            <a:fillRect/>
          </a:stretch>
        </p:blipFill>
        <p:spPr bwMode="auto">
          <a:xfrm>
            <a:off x="2895600" y="1295400"/>
            <a:ext cx="3200400" cy="990600"/>
          </a:xfrm>
          <a:prstGeom prst="rect">
            <a:avLst/>
          </a:prstGeom>
          <a:noFill/>
          <a:ln w="9525" algn="in">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oAutofit/>
          </a:bodyPr>
          <a:lstStyle/>
          <a:p>
            <a:r>
              <a:rPr lang="en-US" sz="1600" dirty="0" smtClean="0"/>
              <a:t>Challenges </a:t>
            </a:r>
            <a:r>
              <a:rPr lang="en-US" sz="1600" dirty="0"/>
              <a:t>and implementation issues from the point of view of </a:t>
            </a:r>
            <a:r>
              <a:rPr lang="en-US" sz="1600" dirty="0" smtClean="0"/>
              <a:t>the PSO</a:t>
            </a:r>
            <a:endParaRPr lang="en-US" sz="1600" dirty="0"/>
          </a:p>
        </p:txBody>
      </p:sp>
      <p:sp>
        <p:nvSpPr>
          <p:cNvPr id="4" name="TextBox 3"/>
          <p:cNvSpPr txBox="1"/>
          <p:nvPr/>
        </p:nvSpPr>
        <p:spPr>
          <a:xfrm>
            <a:off x="533400" y="977747"/>
            <a:ext cx="8077200" cy="5509200"/>
          </a:xfrm>
          <a:prstGeom prst="rect">
            <a:avLst/>
          </a:prstGeom>
          <a:noFill/>
        </p:spPr>
        <p:txBody>
          <a:bodyPr wrap="square" rtlCol="0">
            <a:spAutoFit/>
          </a:bodyPr>
          <a:lstStyle/>
          <a:p>
            <a:pPr marL="109537" eaLnBrk="0" hangingPunct="0">
              <a:spcBef>
                <a:spcPts val="400"/>
              </a:spcBef>
              <a:buClr>
                <a:srgbClr val="2DA2BF"/>
              </a:buClr>
              <a:buSzPct val="68000"/>
            </a:pPr>
            <a:r>
              <a:rPr lang="en-US" sz="1600" b="1" dirty="0" smtClean="0">
                <a:solidFill>
                  <a:prstClr val="black"/>
                </a:solidFill>
                <a:latin typeface="Lucida Sans Unicode"/>
              </a:rPr>
              <a:t>Gaps in Financing and Human Resources</a:t>
            </a:r>
          </a:p>
          <a:p>
            <a:pPr marL="109537" eaLnBrk="0" hangingPunct="0">
              <a:spcBef>
                <a:spcPts val="400"/>
              </a:spcBef>
              <a:buClr>
                <a:srgbClr val="2DA2BF"/>
              </a:buClr>
              <a:buSzPct val="68000"/>
            </a:pPr>
            <a:endParaRPr lang="en-US" sz="1400" dirty="0">
              <a:solidFill>
                <a:prstClr val="black"/>
              </a:solidFill>
              <a:latin typeface="Lucida Sans Unicode"/>
            </a:endParaRPr>
          </a:p>
          <a:p>
            <a:pPr marL="109537" eaLnBrk="0" hangingPunct="0">
              <a:spcBef>
                <a:spcPts val="400"/>
              </a:spcBef>
              <a:buClr>
                <a:srgbClr val="2DA2BF"/>
              </a:buClr>
              <a:buSzPct val="68000"/>
            </a:pPr>
            <a:r>
              <a:rPr lang="en-US" sz="1400" dirty="0" smtClean="0">
                <a:solidFill>
                  <a:prstClr val="black"/>
                </a:solidFill>
                <a:latin typeface="Lucida Sans Unicode"/>
              </a:rPr>
              <a:t>Human Resources Challenges</a:t>
            </a:r>
          </a:p>
          <a:p>
            <a:pPr marL="509587" indent="-400050" eaLnBrk="0" hangingPunct="0">
              <a:spcBef>
                <a:spcPts val="400"/>
              </a:spcBef>
              <a:buClr>
                <a:srgbClr val="2DA2BF"/>
              </a:buClr>
              <a:buSzPct val="68000"/>
              <a:buFont typeface="+mj-lt"/>
              <a:buAutoNum type="romanUcPeriod" startAt="6"/>
            </a:pPr>
            <a:r>
              <a:rPr lang="en-US" sz="1400" dirty="0" smtClean="0">
                <a:solidFill>
                  <a:prstClr val="black"/>
                </a:solidFill>
                <a:latin typeface="Lucida Sans Unicode"/>
              </a:rPr>
              <a:t>The teaching staff in the academic and training institutions right from primary schools to universities both Government and Private are not well remunerated making them not concentrating in delivering the right education to our students.</a:t>
            </a:r>
          </a:p>
          <a:p>
            <a:pPr marL="509587" indent="-400050" eaLnBrk="0" hangingPunct="0">
              <a:spcBef>
                <a:spcPts val="400"/>
              </a:spcBef>
              <a:buClr>
                <a:srgbClr val="2DA2BF"/>
              </a:buClr>
              <a:buSzPct val="68000"/>
              <a:buFont typeface="+mj-lt"/>
              <a:buAutoNum type="romanUcPeriod" startAt="6"/>
            </a:pPr>
            <a:endParaRPr lang="en-US" sz="1400" dirty="0">
              <a:solidFill>
                <a:prstClr val="black"/>
              </a:solidFill>
              <a:latin typeface="Lucida Sans Unicode"/>
            </a:endParaRPr>
          </a:p>
          <a:p>
            <a:pPr marL="109537" eaLnBrk="0" hangingPunct="0">
              <a:spcBef>
                <a:spcPts val="400"/>
              </a:spcBef>
              <a:buClr>
                <a:srgbClr val="2DA2BF"/>
              </a:buClr>
              <a:buSzPct val="68000"/>
            </a:pPr>
            <a:endParaRPr lang="en-US" sz="1200" dirty="0">
              <a:solidFill>
                <a:prstClr val="black"/>
              </a:solidFill>
              <a:latin typeface="Lucida Sans Unicode"/>
            </a:endParaRPr>
          </a:p>
          <a:p>
            <a:pPr marL="109537" eaLnBrk="0" hangingPunct="0">
              <a:spcBef>
                <a:spcPts val="400"/>
              </a:spcBef>
              <a:buClr>
                <a:srgbClr val="2DA2BF"/>
              </a:buClr>
              <a:buSzPct val="68000"/>
            </a:pPr>
            <a:r>
              <a:rPr lang="en-US" sz="1600" b="1" dirty="0">
                <a:solidFill>
                  <a:prstClr val="black"/>
                </a:solidFill>
                <a:latin typeface="Lucida Sans Unicode"/>
              </a:rPr>
              <a:t>Existing Issues With Regard to Coordination of the Various </a:t>
            </a:r>
            <a:r>
              <a:rPr lang="en-US" sz="1600" b="1" dirty="0" smtClean="0">
                <a:solidFill>
                  <a:prstClr val="black"/>
                </a:solidFill>
                <a:latin typeface="Lucida Sans Unicode"/>
              </a:rPr>
              <a:t>Stakeholders</a:t>
            </a:r>
          </a:p>
          <a:p>
            <a:pPr marL="509587" indent="-400050" eaLnBrk="0" hangingPunct="0">
              <a:spcBef>
                <a:spcPts val="400"/>
              </a:spcBef>
              <a:buClr>
                <a:srgbClr val="2DA2BF"/>
              </a:buClr>
              <a:buSzPct val="68000"/>
              <a:buFont typeface="+mj-lt"/>
              <a:buAutoNum type="romanUcPeriod"/>
            </a:pPr>
            <a:r>
              <a:rPr lang="en-US" sz="1400" dirty="0">
                <a:solidFill>
                  <a:prstClr val="black"/>
                </a:solidFill>
                <a:latin typeface="Lucida Sans Unicode"/>
              </a:rPr>
              <a:t>Lack of policy coordination between various Government Ministries, Departments And Agencies resulting into replication of the same activities.</a:t>
            </a:r>
          </a:p>
          <a:p>
            <a:pPr marL="509587" indent="-400050" eaLnBrk="0" hangingPunct="0">
              <a:spcBef>
                <a:spcPts val="400"/>
              </a:spcBef>
              <a:buClr>
                <a:srgbClr val="2DA2BF"/>
              </a:buClr>
              <a:buSzPct val="68000"/>
              <a:buFont typeface="+mj-lt"/>
              <a:buAutoNum type="romanUcPeriod"/>
            </a:pPr>
            <a:r>
              <a:rPr lang="en-US" sz="1400" dirty="0">
                <a:solidFill>
                  <a:prstClr val="black"/>
                </a:solidFill>
                <a:latin typeface="Lucida Sans Unicode"/>
              </a:rPr>
              <a:t>Lack of National Steering Coordination and Implementation Committee of the National Plans e.g. MKUMKUTA 1 &amp; 2, 1st FYDP etc. TPSF highly recommends the establishment of this committee and to be composed of bot Government and Private Sector Members</a:t>
            </a:r>
            <a:r>
              <a:rPr lang="en-US" sz="1400" dirty="0" smtClean="0">
                <a:solidFill>
                  <a:prstClr val="black"/>
                </a:solidFill>
                <a:latin typeface="Lucida Sans Unicode"/>
              </a:rPr>
              <a:t>.</a:t>
            </a:r>
          </a:p>
          <a:p>
            <a:pPr marL="509587" indent="-400050" eaLnBrk="0" hangingPunct="0">
              <a:spcBef>
                <a:spcPts val="400"/>
              </a:spcBef>
              <a:buClr>
                <a:srgbClr val="2DA2BF"/>
              </a:buClr>
              <a:buSzPct val="68000"/>
              <a:buFont typeface="+mj-lt"/>
              <a:buAutoNum type="romanUcPeriod"/>
            </a:pPr>
            <a:r>
              <a:rPr lang="en-US" sz="1400" dirty="0" smtClean="0">
                <a:solidFill>
                  <a:prstClr val="black"/>
                </a:solidFill>
                <a:latin typeface="Lucida Sans Unicode"/>
              </a:rPr>
              <a:t>Lack of Ministerial or Sectoral Coordination committee to coordinate the each ministry and its private sector. It is highly recommended that some important departments in certain ministries to be stand alone ministries e.g. Ministry of Industrialization should be established, Ministry of Fisheries Development etc.</a:t>
            </a:r>
          </a:p>
          <a:p>
            <a:pPr marL="509587" indent="-400050" eaLnBrk="0" hangingPunct="0">
              <a:spcBef>
                <a:spcPts val="400"/>
              </a:spcBef>
              <a:buClr>
                <a:srgbClr val="2DA2BF"/>
              </a:buClr>
              <a:buSzPct val="68000"/>
              <a:buFont typeface="+mj-lt"/>
              <a:buAutoNum type="romanUcPeriod"/>
            </a:pPr>
            <a:endParaRPr lang="en-US" sz="1400" dirty="0" smtClean="0">
              <a:solidFill>
                <a:prstClr val="black"/>
              </a:solidFill>
              <a:latin typeface="Lucida Sans Unicode"/>
            </a:endParaRPr>
          </a:p>
          <a:p>
            <a:pPr marL="509587" indent="-400050" eaLnBrk="0" hangingPunct="0">
              <a:spcBef>
                <a:spcPts val="400"/>
              </a:spcBef>
              <a:buClr>
                <a:srgbClr val="2DA2BF"/>
              </a:buClr>
              <a:buSzPct val="68000"/>
              <a:buFont typeface="+mj-lt"/>
              <a:buAutoNum type="romanUcPeriod"/>
            </a:pPr>
            <a:endParaRPr lang="en-US" sz="1400" dirty="0">
              <a:solidFill>
                <a:prstClr val="black"/>
              </a:solidFill>
              <a:latin typeface="Lucida Sans Unicode"/>
            </a:endParaRPr>
          </a:p>
          <a:p>
            <a:pPr marL="509587" indent="-400050" eaLnBrk="0" hangingPunct="0">
              <a:spcBef>
                <a:spcPts val="400"/>
              </a:spcBef>
              <a:buClr>
                <a:srgbClr val="2DA2BF"/>
              </a:buClr>
              <a:buSzPct val="68000"/>
              <a:buFont typeface="+mj-lt"/>
              <a:buAutoNum type="romanUcPeriod"/>
            </a:pPr>
            <a:endParaRPr lang="en-US" sz="1600" dirty="0">
              <a:solidFill>
                <a:prstClr val="black"/>
              </a:solidFill>
              <a:latin typeface="Lucida Sans Unicode"/>
            </a:endParaRPr>
          </a:p>
        </p:txBody>
      </p:sp>
    </p:spTree>
    <p:extLst>
      <p:ext uri="{BB962C8B-B14F-4D97-AF65-F5344CB8AC3E}">
        <p14:creationId xmlns:p14="http://schemas.microsoft.com/office/powerpoint/2010/main" xmlns="" val="3980202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39"/>
          <p:cNvSpPr>
            <a:spLocks noChangeArrowheads="1"/>
          </p:cNvSpPr>
          <p:nvPr/>
        </p:nvSpPr>
        <p:spPr bwMode="auto">
          <a:xfrm>
            <a:off x="1066800" y="935038"/>
            <a:ext cx="7953375" cy="417512"/>
          </a:xfrm>
          <a:prstGeom prst="rect">
            <a:avLst/>
          </a:prstGeom>
          <a:noFill/>
          <a:ln w="9525">
            <a:noFill/>
            <a:miter lim="800000"/>
            <a:headEnd/>
            <a:tailEnd/>
          </a:ln>
          <a:effectLst>
            <a:outerShdw blurRad="63500" dist="23000" dir="5400000" rotWithShape="0">
              <a:srgbClr val="000000">
                <a:alpha val="34998"/>
              </a:srgbClr>
            </a:outerShdw>
          </a:effectLst>
        </p:spPr>
        <p:txBody>
          <a:bodyPr anchor="ctr"/>
          <a:lstStyle/>
          <a:p>
            <a:pPr algn="ctr" fontAlgn="auto">
              <a:spcBef>
                <a:spcPts val="0"/>
              </a:spcBef>
              <a:spcAft>
                <a:spcPts val="0"/>
              </a:spcAft>
              <a:defRPr/>
            </a:pPr>
            <a:endParaRPr lang="en-US" sz="1600" b="1" kern="0" noProof="1">
              <a:solidFill>
                <a:sysClr val="window" lastClr="FFFFFF"/>
              </a:solidFill>
              <a:latin typeface="Calibri" pitchFamily="34" charset="0"/>
              <a:ea typeface="ＭＳ Ｐゴシック" pitchFamily="-97" charset="-128"/>
              <a:cs typeface="+mn-cs"/>
            </a:endParaRPr>
          </a:p>
        </p:txBody>
      </p:sp>
      <p:sp>
        <p:nvSpPr>
          <p:cNvPr id="8" name="Rectangle 7"/>
          <p:cNvSpPr/>
          <p:nvPr/>
        </p:nvSpPr>
        <p:spPr>
          <a:xfrm>
            <a:off x="1066800" y="3146425"/>
            <a:ext cx="7543800" cy="522288"/>
          </a:xfrm>
          <a:prstGeom prst="rect">
            <a:avLst/>
          </a:prstGeom>
        </p:spPr>
        <p:txBody>
          <a:bodyPr>
            <a:spAutoFit/>
          </a:bodyPr>
          <a:lstStyle/>
          <a:p>
            <a:pPr algn="ctr" fontAlgn="auto">
              <a:spcBef>
                <a:spcPts val="0"/>
              </a:spcBef>
              <a:spcAft>
                <a:spcPts val="0"/>
              </a:spcAft>
              <a:defRPr/>
            </a:pPr>
            <a:r>
              <a:rPr lang="en-GB" altLang="ko-KR" sz="2800" dirty="0" smtClean="0">
                <a:solidFill>
                  <a:srgbClr val="967D42"/>
                </a:solidFill>
                <a:effectLst>
                  <a:outerShdw blurRad="38100" dist="38100" dir="2700000" algn="tl">
                    <a:srgbClr val="000000"/>
                  </a:outerShdw>
                </a:effectLst>
                <a:latin typeface="Lucida Sans Unicode" pitchFamily="34" charset="0"/>
                <a:ea typeface="Gulim" pitchFamily="34" charset="-127"/>
                <a:cs typeface="Lucida Sans Unicode" pitchFamily="34" charset="0"/>
              </a:rPr>
              <a:t>Thank you for listening.</a:t>
            </a:r>
            <a:endParaRPr lang="en-US" sz="2800" dirty="0">
              <a:latin typeface="Lucida Sans Unicode" pitchFamily="34" charset="0"/>
              <a:cs typeface="Lucida Sans Unicode"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229600" cy="4525962"/>
          </a:xfrm>
        </p:spPr>
        <p:txBody>
          <a:bodyPr/>
          <a:lstStyle/>
          <a:p>
            <a:pPr marL="509587" indent="-400050">
              <a:buFont typeface="+mj-lt"/>
              <a:buAutoNum type="romanUcPeriod"/>
            </a:pPr>
            <a:r>
              <a:rPr lang="en-GB" sz="1800" b="1" dirty="0"/>
              <a:t>Absence of a proper grading and price premium based on quality</a:t>
            </a:r>
          </a:p>
          <a:p>
            <a:pPr marL="889000" lvl="2" indent="-285750"/>
            <a:r>
              <a:rPr lang="en-GB" sz="1400" dirty="0"/>
              <a:t>As a result, many tanneries continue to purchase ungraded hides and skins, resulting to inferior quality tanned skins exported. Without a grading system in place, there are no quality-based price differentials, and so no commercial incentive is generated to ensure a better quality of hide and skin. This restricts the prices fetched on the international market, and has affected the reputation of Tanzanian skins and leather.</a:t>
            </a:r>
          </a:p>
          <a:p>
            <a:pPr marL="509587" indent="-400050">
              <a:buFont typeface="+mj-lt"/>
              <a:buAutoNum type="romanUcPeriod"/>
            </a:pPr>
            <a:r>
              <a:rPr lang="en-GB" sz="1800" b="1" dirty="0"/>
              <a:t>Slow modernization processes and limited trained staff hinders tanneries performance</a:t>
            </a:r>
            <a:endParaRPr lang="en-US" sz="1800" dirty="0"/>
          </a:p>
          <a:p>
            <a:pPr marL="509587" indent="-400050">
              <a:buFont typeface="+mj-lt"/>
              <a:buAutoNum type="romanUcPeriod"/>
            </a:pPr>
            <a:r>
              <a:rPr lang="en-GB" sz="1800" b="1" dirty="0"/>
              <a:t>High cost of production linked to licensing procedures, logistics costs and informal </a:t>
            </a:r>
            <a:r>
              <a:rPr lang="en-GB" sz="1800" b="1" dirty="0" smtClean="0"/>
              <a:t>costs</a:t>
            </a:r>
          </a:p>
          <a:p>
            <a:pPr marL="889000" lvl="2" indent="-285750"/>
            <a:r>
              <a:rPr lang="en-GB" sz="1400" dirty="0" smtClean="0"/>
              <a:t>corruption</a:t>
            </a:r>
            <a:r>
              <a:rPr lang="en-GB" sz="1400" dirty="0"/>
              <a:t>, </a:t>
            </a:r>
            <a:endParaRPr lang="en-GB" sz="1400" dirty="0" smtClean="0"/>
          </a:p>
          <a:p>
            <a:pPr marL="889000" lvl="2" indent="-285750"/>
            <a:r>
              <a:rPr lang="en-GB" sz="1400" dirty="0" smtClean="0"/>
              <a:t>high </a:t>
            </a:r>
            <a:r>
              <a:rPr lang="en-GB" sz="1400" dirty="0"/>
              <a:t>transport </a:t>
            </a:r>
            <a:r>
              <a:rPr lang="en-GB" sz="1400" dirty="0" smtClean="0"/>
              <a:t>costs</a:t>
            </a:r>
          </a:p>
          <a:p>
            <a:pPr marL="889000" lvl="2" indent="-285750"/>
            <a:r>
              <a:rPr lang="en-GB" sz="1400" dirty="0" smtClean="0"/>
              <a:t>the </a:t>
            </a:r>
            <a:r>
              <a:rPr lang="en-GB" sz="1400" dirty="0"/>
              <a:t>informal costs of doing </a:t>
            </a:r>
            <a:r>
              <a:rPr lang="en-GB" sz="1400" dirty="0" smtClean="0"/>
              <a:t>business</a:t>
            </a:r>
          </a:p>
          <a:p>
            <a:pPr marL="889000" lvl="2" indent="-285750"/>
            <a:r>
              <a:rPr lang="en-GB" sz="1400" dirty="0"/>
              <a:t>Delays in ports and customs </a:t>
            </a:r>
            <a:r>
              <a:rPr lang="en-GB" sz="1400" dirty="0" smtClean="0"/>
              <a:t>clearance</a:t>
            </a:r>
          </a:p>
          <a:p>
            <a:pPr marL="889000" lvl="2" indent="-285750"/>
            <a:r>
              <a:rPr lang="en-GB" sz="1400" dirty="0"/>
              <a:t>large volumes of uncontrolled imported new and second-hand leather goods </a:t>
            </a:r>
            <a:endParaRPr lang="en-US" sz="1400" dirty="0"/>
          </a:p>
          <a:p>
            <a:pPr marL="509587" indent="-400050">
              <a:buFont typeface="+mj-lt"/>
              <a:buAutoNum type="romanUcPeriod"/>
            </a:pPr>
            <a:endParaRPr lang="en-GB" sz="1800" b="1" dirty="0" smtClean="0"/>
          </a:p>
          <a:p>
            <a:pPr marL="681037" indent="-571500">
              <a:buFont typeface="+mj-lt"/>
              <a:buAutoNum type="romanUcPeriod"/>
            </a:pPr>
            <a:endParaRPr lang="en-US" dirty="0"/>
          </a:p>
          <a:p>
            <a:pPr>
              <a:buNone/>
            </a:pPr>
            <a:endParaRPr lang="en-US" dirty="0" smtClean="0"/>
          </a:p>
          <a:p>
            <a:pPr>
              <a:buNone/>
            </a:pPr>
            <a:endParaRPr lang="en-US" dirty="0"/>
          </a:p>
        </p:txBody>
      </p:sp>
      <p:sp>
        <p:nvSpPr>
          <p:cNvPr id="3" name="Title 2"/>
          <p:cNvSpPr>
            <a:spLocks noGrp="1"/>
          </p:cNvSpPr>
          <p:nvPr>
            <p:ph type="title"/>
          </p:nvPr>
        </p:nvSpPr>
        <p:spPr/>
        <p:txBody>
          <a:bodyPr>
            <a:noAutofit/>
          </a:bodyPr>
          <a:lstStyle/>
          <a:p>
            <a:pPr algn="ctr"/>
            <a:r>
              <a:rPr lang="en-US" sz="2800" dirty="0" smtClean="0"/>
              <a:t>Leather </a:t>
            </a:r>
            <a:r>
              <a:rPr lang="en-US" sz="2800" dirty="0"/>
              <a:t>to leather products as well as dairy </a:t>
            </a:r>
            <a:r>
              <a:rPr lang="en-US" sz="2800" dirty="0" smtClean="0"/>
              <a:t>products: Challenges</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417638"/>
            <a:ext cx="8229600" cy="4525962"/>
          </a:xfrm>
        </p:spPr>
        <p:txBody>
          <a:bodyPr/>
          <a:lstStyle/>
          <a:p>
            <a:pPr marL="681037" indent="-571500">
              <a:buFont typeface="+mj-lt"/>
              <a:buAutoNum type="romanUcPeriod"/>
            </a:pPr>
            <a:r>
              <a:rPr lang="en-US" dirty="0"/>
              <a:t>Delays in registration of pharmaceuticals and medical </a:t>
            </a:r>
            <a:r>
              <a:rPr lang="en-US" dirty="0" smtClean="0"/>
              <a:t>devices</a:t>
            </a:r>
          </a:p>
          <a:p>
            <a:pPr marL="681037" indent="-571500">
              <a:buFont typeface="+mj-lt"/>
              <a:buAutoNum type="romanUcPeriod"/>
            </a:pPr>
            <a:r>
              <a:rPr lang="en-US" dirty="0"/>
              <a:t>Multiple regulatory authorities and high registration and regulatory </a:t>
            </a:r>
            <a:r>
              <a:rPr lang="en-US" dirty="0" smtClean="0"/>
              <a:t>fees</a:t>
            </a:r>
          </a:p>
          <a:p>
            <a:pPr marL="681037" indent="-571500">
              <a:buFont typeface="+mj-lt"/>
              <a:buAutoNum type="romanUcPeriod"/>
            </a:pPr>
            <a:r>
              <a:rPr lang="en-US" dirty="0" smtClean="0"/>
              <a:t>Lack of basic chemical industries which would have been the base for providing raw materials for pharmaceutical industries.</a:t>
            </a:r>
          </a:p>
          <a:p>
            <a:pPr marL="681037" indent="-571500">
              <a:buFont typeface="+mj-lt"/>
              <a:buAutoNum type="romanUcPeriod"/>
            </a:pPr>
            <a:r>
              <a:rPr lang="en-US" dirty="0" smtClean="0"/>
              <a:t>Lack of industrial parks specifically destined for pharmaceutical industries.</a:t>
            </a:r>
          </a:p>
          <a:p>
            <a:pPr marL="681037" indent="-571500">
              <a:buFont typeface="+mj-lt"/>
              <a:buAutoNum type="romanUcPeriod"/>
            </a:pPr>
            <a:endParaRPr lang="en-US" dirty="0" smtClean="0"/>
          </a:p>
          <a:p>
            <a:pPr marL="681037" indent="-571500">
              <a:buFont typeface="+mj-lt"/>
              <a:buAutoNum type="romanUcPeriod"/>
            </a:pPr>
            <a:endParaRPr lang="en-US" dirty="0" smtClean="0"/>
          </a:p>
        </p:txBody>
      </p:sp>
      <p:sp>
        <p:nvSpPr>
          <p:cNvPr id="3" name="Title 2"/>
          <p:cNvSpPr>
            <a:spLocks noGrp="1"/>
          </p:cNvSpPr>
          <p:nvPr>
            <p:ph type="title"/>
          </p:nvPr>
        </p:nvSpPr>
        <p:spPr/>
        <p:txBody>
          <a:bodyPr>
            <a:normAutofit/>
          </a:bodyPr>
          <a:lstStyle/>
          <a:p>
            <a:r>
              <a:rPr lang="en-US" sz="2800" dirty="0" smtClean="0"/>
              <a:t>Pharmaceuticals: </a:t>
            </a:r>
            <a:r>
              <a:rPr lang="en-US" sz="2800" dirty="0"/>
              <a:t>Challenges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96962"/>
            <a:ext cx="8229600" cy="5075238"/>
          </a:xfrm>
        </p:spPr>
        <p:txBody>
          <a:bodyPr/>
          <a:lstStyle/>
          <a:p>
            <a:pPr marL="623887" indent="-514350">
              <a:buFont typeface="+mj-lt"/>
              <a:buAutoNum type="romanUcPeriod"/>
            </a:pPr>
            <a:r>
              <a:rPr lang="en-US" sz="2400" dirty="0" smtClean="0"/>
              <a:t>Supply Side Constraints</a:t>
            </a:r>
          </a:p>
          <a:p>
            <a:pPr lvl="1">
              <a:buFont typeface="Arial" panose="020B0604020202020204" pitchFamily="34" charset="0"/>
              <a:buChar char="•"/>
            </a:pPr>
            <a:r>
              <a:rPr lang="en-US" sz="1200" dirty="0" smtClean="0"/>
              <a:t>Poor working conditions reduce productivity</a:t>
            </a:r>
            <a:endParaRPr lang="en-US" sz="1200" dirty="0"/>
          </a:p>
          <a:p>
            <a:pPr lvl="1">
              <a:buFont typeface="Arial" panose="020B0604020202020204" pitchFamily="34" charset="0"/>
              <a:buChar char="•"/>
            </a:pPr>
            <a:r>
              <a:rPr lang="en-US" sz="1200" dirty="0" smtClean="0"/>
              <a:t>Low </a:t>
            </a:r>
            <a:r>
              <a:rPr lang="en-US" sz="1200" dirty="0"/>
              <a:t>awareness about market requirements and how to target new markets at mid and </a:t>
            </a:r>
            <a:r>
              <a:rPr lang="en-US" sz="1200" dirty="0" smtClean="0"/>
              <a:t>high management </a:t>
            </a:r>
            <a:r>
              <a:rPr lang="en-US" sz="1200" dirty="0"/>
              <a:t>levels.</a:t>
            </a:r>
          </a:p>
          <a:p>
            <a:pPr lvl="1">
              <a:buFont typeface="Arial" panose="020B0604020202020204" pitchFamily="34" charset="0"/>
              <a:buChar char="•"/>
            </a:pPr>
            <a:r>
              <a:rPr lang="en-US" sz="1200" dirty="0" smtClean="0"/>
              <a:t>Poor </a:t>
            </a:r>
            <a:r>
              <a:rPr lang="en-US" sz="1200" dirty="0"/>
              <a:t>product development capacity.</a:t>
            </a:r>
          </a:p>
          <a:p>
            <a:pPr lvl="1">
              <a:buFont typeface="Arial" panose="020B0604020202020204" pitchFamily="34" charset="0"/>
              <a:buChar char="•"/>
            </a:pPr>
            <a:r>
              <a:rPr lang="en-US" sz="1200" dirty="0" smtClean="0"/>
              <a:t>Inadequate </a:t>
            </a:r>
            <a:r>
              <a:rPr lang="en-US" sz="1200" dirty="0"/>
              <a:t>sourcing practices ( not cost-reduction driven ).</a:t>
            </a:r>
          </a:p>
          <a:p>
            <a:pPr lvl="1">
              <a:buFont typeface="Arial" panose="020B0604020202020204" pitchFamily="34" charset="0"/>
              <a:buChar char="•"/>
            </a:pPr>
            <a:r>
              <a:rPr lang="en-US" sz="1200" dirty="0" smtClean="0"/>
              <a:t>Limited </a:t>
            </a:r>
            <a:r>
              <a:rPr lang="en-US" sz="1200" dirty="0"/>
              <a:t>capacity to diversify and add value to existing products.</a:t>
            </a:r>
          </a:p>
          <a:p>
            <a:pPr lvl="1">
              <a:buFont typeface="Arial" panose="020B0604020202020204" pitchFamily="34" charset="0"/>
              <a:buChar char="•"/>
            </a:pPr>
            <a:r>
              <a:rPr lang="en-US" sz="1200" dirty="0" smtClean="0"/>
              <a:t>Insufficient </a:t>
            </a:r>
            <a:r>
              <a:rPr lang="en-US" sz="1200" dirty="0"/>
              <a:t>availability of marketing / sales departments or functions within firms</a:t>
            </a:r>
            <a:r>
              <a:rPr lang="en-US" sz="1200" dirty="0" smtClean="0"/>
              <a:t>.</a:t>
            </a:r>
            <a:endParaRPr lang="en-US" sz="1200" dirty="0"/>
          </a:p>
          <a:p>
            <a:pPr lvl="1">
              <a:buFont typeface="Arial" panose="020B0604020202020204" pitchFamily="34" charset="0"/>
              <a:buChar char="•"/>
            </a:pPr>
            <a:r>
              <a:rPr lang="en-US" sz="1200" dirty="0"/>
              <a:t>Disconnect between yarn and fabric production and the export-oriented garment industry reduces value chain integration </a:t>
            </a:r>
          </a:p>
          <a:p>
            <a:pPr lvl="1">
              <a:buFont typeface="Arial" panose="020B0604020202020204" pitchFamily="34" charset="0"/>
              <a:buChar char="•"/>
            </a:pPr>
            <a:endParaRPr lang="en-US" sz="1200" dirty="0"/>
          </a:p>
          <a:p>
            <a:pPr marL="681037" indent="-571500">
              <a:buFont typeface="+mj-lt"/>
              <a:buAutoNum type="romanUcPeriod"/>
            </a:pPr>
            <a:r>
              <a:rPr lang="en-US" sz="2400" dirty="0"/>
              <a:t>Cotton Farming and </a:t>
            </a:r>
            <a:r>
              <a:rPr lang="en-US" sz="2400" dirty="0" smtClean="0"/>
              <a:t>Ginning Constraints</a:t>
            </a:r>
          </a:p>
          <a:p>
            <a:pPr lvl="1">
              <a:buFont typeface="Arial" panose="020B0604020202020204" pitchFamily="34" charset="0"/>
              <a:buChar char="•"/>
            </a:pPr>
            <a:r>
              <a:rPr lang="en-US" sz="1200" dirty="0"/>
              <a:t>Poor cotton farming practices result in suboptimal yields 	</a:t>
            </a:r>
          </a:p>
          <a:p>
            <a:pPr lvl="1">
              <a:buFont typeface="Arial" panose="020B0604020202020204" pitchFamily="34" charset="0"/>
              <a:buChar char="•"/>
            </a:pPr>
            <a:r>
              <a:rPr lang="en-US" sz="1200" dirty="0"/>
              <a:t>Limited </a:t>
            </a:r>
            <a:r>
              <a:rPr lang="en-US" sz="1200" dirty="0" err="1"/>
              <a:t>labour</a:t>
            </a:r>
            <a:r>
              <a:rPr lang="en-US" sz="1200" dirty="0"/>
              <a:t> supply for farming limits growth potential</a:t>
            </a:r>
          </a:p>
          <a:p>
            <a:pPr lvl="1">
              <a:buFont typeface="Arial" panose="020B0604020202020204" pitchFamily="34" charset="0"/>
              <a:buChar char="•"/>
            </a:pPr>
            <a:r>
              <a:rPr lang="en-US" sz="1200" dirty="0"/>
              <a:t>Excessive price volatility limits farmer motivation to grow cotton and increases poverty</a:t>
            </a:r>
          </a:p>
          <a:p>
            <a:pPr lvl="1">
              <a:buFont typeface="Arial" panose="020B0604020202020204" pitchFamily="34" charset="0"/>
              <a:buChar char="•"/>
            </a:pPr>
            <a:r>
              <a:rPr lang="en-US" sz="1200" dirty="0"/>
              <a:t>Poor quality of cotton seeds reduces yields 	</a:t>
            </a:r>
          </a:p>
          <a:p>
            <a:pPr lvl="1">
              <a:buFont typeface="Arial" panose="020B0604020202020204" pitchFamily="34" charset="0"/>
              <a:buChar char="•"/>
            </a:pPr>
            <a:r>
              <a:rPr lang="en-US" sz="1200" dirty="0"/>
              <a:t>Limited </a:t>
            </a:r>
            <a:r>
              <a:rPr lang="en-US" sz="1200" dirty="0" err="1"/>
              <a:t>labour</a:t>
            </a:r>
            <a:r>
              <a:rPr lang="en-US" sz="1200" dirty="0"/>
              <a:t> supply for farming limits growth potential 	</a:t>
            </a:r>
          </a:p>
          <a:p>
            <a:pPr lvl="1">
              <a:buFont typeface="Arial" panose="020B0604020202020204" pitchFamily="34" charset="0"/>
              <a:buChar char="•"/>
            </a:pPr>
            <a:r>
              <a:rPr lang="en-US" sz="1200" dirty="0"/>
              <a:t>Inadequate input supply chain leads to lower yields 	</a:t>
            </a:r>
          </a:p>
          <a:p>
            <a:pPr lvl="1">
              <a:buFont typeface="Arial" panose="020B0604020202020204" pitchFamily="34" charset="0"/>
              <a:buChar char="•"/>
            </a:pPr>
            <a:r>
              <a:rPr lang="en-US" sz="1200" dirty="0"/>
              <a:t>Low quality of cotton limits profitability and value addition 	</a:t>
            </a:r>
          </a:p>
          <a:p>
            <a:pPr lvl="1">
              <a:buFont typeface="Arial" panose="020B0604020202020204" pitchFamily="34" charset="0"/>
              <a:buChar char="•"/>
            </a:pPr>
            <a:endParaRPr lang="en-US" sz="1000" dirty="0" smtClean="0"/>
          </a:p>
          <a:p>
            <a:pPr marL="109537" indent="0">
              <a:buNone/>
            </a:pPr>
            <a:endParaRPr lang="en-US" sz="1600" dirty="0" smtClean="0"/>
          </a:p>
        </p:txBody>
      </p:sp>
      <p:sp>
        <p:nvSpPr>
          <p:cNvPr id="3" name="Title 2"/>
          <p:cNvSpPr>
            <a:spLocks noGrp="1"/>
          </p:cNvSpPr>
          <p:nvPr>
            <p:ph type="title"/>
          </p:nvPr>
        </p:nvSpPr>
        <p:spPr>
          <a:xfrm>
            <a:off x="457200" y="228600"/>
            <a:ext cx="8229600" cy="715962"/>
          </a:xfrm>
          <a:solidFill>
            <a:schemeClr val="bg1">
              <a:lumMod val="95000"/>
            </a:schemeClr>
          </a:solidFill>
        </p:spPr>
        <p:txBody>
          <a:bodyPr>
            <a:noAutofit/>
          </a:bodyPr>
          <a:lstStyle/>
          <a:p>
            <a:pPr algn="ctr"/>
            <a:r>
              <a:rPr lang="en-US" sz="1800" dirty="0">
                <a:solidFill>
                  <a:schemeClr val="tx1"/>
                </a:solidFill>
                <a:effectLst/>
                <a:latin typeface="Times New Roman" panose="02020603050405020304" pitchFamily="18" charset="0"/>
                <a:cs typeface="Times New Roman" panose="02020603050405020304" pitchFamily="18" charset="0"/>
              </a:rPr>
              <a:t>COMPETITIVE </a:t>
            </a:r>
            <a:r>
              <a:rPr lang="en-US" sz="1800" dirty="0" smtClean="0">
                <a:solidFill>
                  <a:schemeClr val="tx1"/>
                </a:solidFill>
                <a:effectLst/>
                <a:latin typeface="Times New Roman" panose="02020603050405020304" pitchFamily="18" charset="0"/>
                <a:cs typeface="Times New Roman" panose="02020603050405020304" pitchFamily="18" charset="0"/>
              </a:rPr>
              <a:t>CONSTRAINTS AFFECTING </a:t>
            </a:r>
            <a:r>
              <a:rPr lang="en-US" sz="1800" dirty="0">
                <a:solidFill>
                  <a:schemeClr val="tx1"/>
                </a:solidFill>
                <a:effectLst/>
                <a:latin typeface="Times New Roman" panose="02020603050405020304" pitchFamily="18" charset="0"/>
                <a:cs typeface="Times New Roman" panose="02020603050405020304" pitchFamily="18" charset="0"/>
              </a:rPr>
              <a:t>THE VALUE </a:t>
            </a:r>
            <a:r>
              <a:rPr lang="en-US" sz="1800" dirty="0" smtClean="0">
                <a:solidFill>
                  <a:schemeClr val="tx1"/>
                </a:solidFill>
                <a:effectLst/>
                <a:latin typeface="Times New Roman" panose="02020603050405020304" pitchFamily="18" charset="0"/>
                <a:cs typeface="Times New Roman" panose="02020603050405020304" pitchFamily="18" charset="0"/>
              </a:rPr>
              <a:t>CHAIN: COTTON-TEXTILE</a:t>
            </a:r>
            <a:endParaRPr lang="en-US" sz="18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96962"/>
            <a:ext cx="8229600" cy="5075238"/>
          </a:xfrm>
        </p:spPr>
        <p:txBody>
          <a:bodyPr/>
          <a:lstStyle/>
          <a:p>
            <a:pPr marL="392113" lvl="1" indent="0">
              <a:buNone/>
            </a:pPr>
            <a:endParaRPr lang="en-US" sz="1200" dirty="0"/>
          </a:p>
          <a:p>
            <a:pPr marL="681037" indent="-571500">
              <a:buFont typeface="+mj-lt"/>
              <a:buAutoNum type="romanUcPeriod" startAt="2"/>
            </a:pPr>
            <a:r>
              <a:rPr lang="en-US" sz="2400" dirty="0"/>
              <a:t>Cotton Farming and </a:t>
            </a:r>
            <a:r>
              <a:rPr lang="en-US" sz="2400" dirty="0" smtClean="0"/>
              <a:t>Ginning…</a:t>
            </a:r>
          </a:p>
          <a:p>
            <a:pPr lvl="1">
              <a:buFont typeface="Arial" panose="020B0604020202020204" pitchFamily="34" charset="0"/>
              <a:buChar char="•"/>
            </a:pPr>
            <a:r>
              <a:rPr lang="en-US" sz="1200" dirty="0"/>
              <a:t>Mistrust between farmers and ginners hinders cooperation 	</a:t>
            </a:r>
          </a:p>
          <a:p>
            <a:pPr lvl="1">
              <a:buFont typeface="Arial" panose="020B0604020202020204" pitchFamily="34" charset="0"/>
              <a:buChar char="•"/>
            </a:pPr>
            <a:r>
              <a:rPr lang="en-US" sz="1200" dirty="0"/>
              <a:t>Low capacity utilization at ginning mills creates tension between ginners and farmers and reduces the overall supply of ginned cotton for the C2C value chain 	</a:t>
            </a:r>
          </a:p>
          <a:p>
            <a:pPr lvl="1">
              <a:buFont typeface="Arial" panose="020B0604020202020204" pitchFamily="34" charset="0"/>
              <a:buChar char="•"/>
            </a:pPr>
            <a:r>
              <a:rPr lang="en-US" sz="1200" dirty="0"/>
              <a:t>Quantity and quality of cotton lint is unreliable and inadequate for the domestic textile </a:t>
            </a:r>
            <a:r>
              <a:rPr lang="en-US" sz="1200" dirty="0" smtClean="0"/>
              <a:t>industry</a:t>
            </a:r>
          </a:p>
          <a:p>
            <a:pPr lvl="1">
              <a:buFont typeface="Arial" panose="020B0604020202020204" pitchFamily="34" charset="0"/>
              <a:buChar char="•"/>
            </a:pPr>
            <a:r>
              <a:rPr lang="en-US" sz="1200" dirty="0" smtClean="0"/>
              <a:t>Limited </a:t>
            </a:r>
            <a:r>
              <a:rPr lang="en-US" sz="1200" dirty="0"/>
              <a:t>productivity and value addition in the cotton by-product subsector 	</a:t>
            </a:r>
            <a:endParaRPr lang="en-US" sz="2400" dirty="0"/>
          </a:p>
          <a:p>
            <a:pPr marL="509587" indent="-400050">
              <a:buFont typeface="+mj-lt"/>
              <a:buAutoNum type="romanUcPeriod" startAt="3"/>
            </a:pPr>
            <a:r>
              <a:rPr lang="en-US" sz="2400" dirty="0" smtClean="0"/>
              <a:t>Textiles-Challenges</a:t>
            </a:r>
          </a:p>
          <a:p>
            <a:pPr lvl="1">
              <a:buFont typeface="Arial" panose="020B0604020202020204" pitchFamily="34" charset="0"/>
              <a:buChar char="•"/>
            </a:pPr>
            <a:r>
              <a:rPr lang="en-US" sz="1200" dirty="0"/>
              <a:t>Inadequate technology limits productivity and cost efficiency 	</a:t>
            </a:r>
          </a:p>
          <a:p>
            <a:pPr lvl="1">
              <a:buFont typeface="Arial" panose="020B0604020202020204" pitchFamily="34" charset="0"/>
              <a:buChar char="•"/>
            </a:pPr>
            <a:r>
              <a:rPr lang="en-US" sz="1200" dirty="0"/>
              <a:t>Weak management capacities constrain business development 	</a:t>
            </a:r>
          </a:p>
          <a:p>
            <a:pPr lvl="1">
              <a:buFont typeface="Arial" panose="020B0604020202020204" pitchFamily="34" charset="0"/>
              <a:buChar char="•"/>
            </a:pPr>
            <a:r>
              <a:rPr lang="en-US" sz="1200" dirty="0"/>
              <a:t>Inadequate availability of skilled </a:t>
            </a:r>
            <a:r>
              <a:rPr lang="en-US" sz="1200" dirty="0" err="1"/>
              <a:t>labour</a:t>
            </a:r>
            <a:r>
              <a:rPr lang="en-US" sz="1200" dirty="0"/>
              <a:t> limits competitiveness 	</a:t>
            </a:r>
          </a:p>
          <a:p>
            <a:pPr marL="623887" indent="-514350">
              <a:buFont typeface="+mj-lt"/>
              <a:buAutoNum type="romanUcPeriod" startAt="4"/>
            </a:pPr>
            <a:r>
              <a:rPr lang="en-US" sz="2200" dirty="0" smtClean="0"/>
              <a:t>Business Environment Constraints</a:t>
            </a:r>
          </a:p>
          <a:p>
            <a:pPr lvl="1">
              <a:buFont typeface="Arial" panose="020B0604020202020204" pitchFamily="34" charset="0"/>
              <a:buChar char="•"/>
            </a:pPr>
            <a:r>
              <a:rPr lang="en-US" sz="1200" dirty="0"/>
              <a:t>Insufficient policy support for the sector hinders development 	</a:t>
            </a:r>
          </a:p>
          <a:p>
            <a:pPr lvl="1">
              <a:buFont typeface="Arial" panose="020B0604020202020204" pitchFamily="34" charset="0"/>
              <a:buChar char="•"/>
            </a:pPr>
            <a:r>
              <a:rPr lang="en-US" sz="1200" dirty="0"/>
              <a:t>Lack of institutional coordination and support in specific areas of the value chain leads to various inefficiencies, including limited service provision and advocacy 	</a:t>
            </a:r>
          </a:p>
          <a:p>
            <a:pPr lvl="1">
              <a:buFont typeface="Arial" panose="020B0604020202020204" pitchFamily="34" charset="0"/>
              <a:buChar char="•"/>
            </a:pPr>
            <a:r>
              <a:rPr lang="en-US" sz="1200" dirty="0"/>
              <a:t>Burdensome taxes reduce competitiveness </a:t>
            </a:r>
            <a:r>
              <a:rPr lang="en-US" sz="1200" dirty="0" err="1"/>
              <a:t>eg</a:t>
            </a:r>
            <a:r>
              <a:rPr lang="en-US" sz="1200" dirty="0"/>
              <a:t>. VAT 18%, SDL 4% , </a:t>
            </a:r>
            <a:r>
              <a:rPr lang="en-US" sz="1200" dirty="0" err="1"/>
              <a:t>Coprorate</a:t>
            </a:r>
            <a:r>
              <a:rPr lang="en-US" sz="1200" dirty="0"/>
              <a:t> income tax 35 % , PAYE, etc.</a:t>
            </a:r>
          </a:p>
          <a:p>
            <a:pPr lvl="1">
              <a:buFont typeface="Arial" panose="020B0604020202020204" pitchFamily="34" charset="0"/>
              <a:buChar char="•"/>
            </a:pPr>
            <a:r>
              <a:rPr lang="en-US" sz="1200" dirty="0"/>
              <a:t>Limited access to finance hinders growth and investment 	</a:t>
            </a:r>
          </a:p>
          <a:p>
            <a:pPr lvl="1">
              <a:buFont typeface="Arial" panose="020B0604020202020204" pitchFamily="34" charset="0"/>
              <a:buChar char="•"/>
            </a:pPr>
            <a:r>
              <a:rPr lang="en-US" sz="1200" dirty="0"/>
              <a:t>The high cost of power and its inconsistent supply affect price competitiveness ( particularly in the textile segment ) 	</a:t>
            </a:r>
          </a:p>
          <a:p>
            <a:pPr marL="392113" lvl="1" indent="0">
              <a:buNone/>
            </a:pPr>
            <a:r>
              <a:rPr lang="en-US" sz="1200" dirty="0" smtClean="0"/>
              <a:t>	</a:t>
            </a:r>
          </a:p>
          <a:p>
            <a:pPr lvl="1">
              <a:buFont typeface="Arial" panose="020B0604020202020204" pitchFamily="34" charset="0"/>
              <a:buChar char="•"/>
            </a:pPr>
            <a:endParaRPr lang="en-US" sz="1200" dirty="0"/>
          </a:p>
          <a:p>
            <a:pPr lvl="1">
              <a:buFont typeface="Arial" panose="020B0604020202020204" pitchFamily="34" charset="0"/>
              <a:buChar char="•"/>
            </a:pPr>
            <a:endParaRPr lang="en-US" sz="2800" dirty="0"/>
          </a:p>
          <a:p>
            <a:pPr lvl="1">
              <a:buFont typeface="Arial" panose="020B0604020202020204" pitchFamily="34" charset="0"/>
              <a:buChar char="•"/>
            </a:pPr>
            <a:endParaRPr lang="en-US" sz="1200" dirty="0"/>
          </a:p>
          <a:p>
            <a:pPr marL="889000" lvl="2" indent="-285750">
              <a:buFont typeface="Arial" panose="020B0604020202020204" pitchFamily="34" charset="0"/>
              <a:buChar char="•"/>
            </a:pPr>
            <a:endParaRPr lang="en-US" sz="1800" dirty="0"/>
          </a:p>
          <a:p>
            <a:pPr lvl="1">
              <a:buFont typeface="Arial" panose="020B0604020202020204" pitchFamily="34" charset="0"/>
              <a:buChar char="•"/>
            </a:pPr>
            <a:endParaRPr lang="en-US" sz="1000" dirty="0" smtClean="0"/>
          </a:p>
          <a:p>
            <a:pPr marL="109537" indent="0">
              <a:buNone/>
            </a:pPr>
            <a:endParaRPr lang="en-US" sz="1600" dirty="0" smtClean="0"/>
          </a:p>
        </p:txBody>
      </p:sp>
      <p:sp>
        <p:nvSpPr>
          <p:cNvPr id="3" name="Title 2"/>
          <p:cNvSpPr>
            <a:spLocks noGrp="1"/>
          </p:cNvSpPr>
          <p:nvPr>
            <p:ph type="title"/>
          </p:nvPr>
        </p:nvSpPr>
        <p:spPr>
          <a:xfrm>
            <a:off x="457200" y="228600"/>
            <a:ext cx="8229600" cy="715962"/>
          </a:xfrm>
          <a:solidFill>
            <a:schemeClr val="bg1">
              <a:lumMod val="95000"/>
            </a:schemeClr>
          </a:solidFill>
        </p:spPr>
        <p:txBody>
          <a:bodyPr>
            <a:noAutofit/>
          </a:bodyPr>
          <a:lstStyle/>
          <a:p>
            <a:pPr algn="ctr"/>
            <a:r>
              <a:rPr lang="en-US" sz="1800" dirty="0">
                <a:solidFill>
                  <a:schemeClr val="tx1"/>
                </a:solidFill>
                <a:effectLst/>
                <a:latin typeface="Times New Roman" panose="02020603050405020304" pitchFamily="18" charset="0"/>
                <a:cs typeface="Times New Roman" panose="02020603050405020304" pitchFamily="18" charset="0"/>
              </a:rPr>
              <a:t>COMPETITIVE </a:t>
            </a:r>
            <a:r>
              <a:rPr lang="en-US" sz="1800" dirty="0" smtClean="0">
                <a:solidFill>
                  <a:schemeClr val="tx1"/>
                </a:solidFill>
                <a:effectLst/>
                <a:latin typeface="Times New Roman" panose="02020603050405020304" pitchFamily="18" charset="0"/>
                <a:cs typeface="Times New Roman" panose="02020603050405020304" pitchFamily="18" charset="0"/>
              </a:rPr>
              <a:t>CONSTRAINTS AFFECTING </a:t>
            </a:r>
            <a:r>
              <a:rPr lang="en-US" sz="1800" dirty="0">
                <a:solidFill>
                  <a:schemeClr val="tx1"/>
                </a:solidFill>
                <a:effectLst/>
                <a:latin typeface="Times New Roman" panose="02020603050405020304" pitchFamily="18" charset="0"/>
                <a:cs typeface="Times New Roman" panose="02020603050405020304" pitchFamily="18" charset="0"/>
              </a:rPr>
              <a:t>THE VALUE </a:t>
            </a:r>
            <a:r>
              <a:rPr lang="en-US" sz="1800" dirty="0" smtClean="0">
                <a:solidFill>
                  <a:schemeClr val="tx1"/>
                </a:solidFill>
                <a:effectLst/>
                <a:latin typeface="Times New Roman" panose="02020603050405020304" pitchFamily="18" charset="0"/>
                <a:cs typeface="Times New Roman" panose="02020603050405020304" pitchFamily="18" charset="0"/>
              </a:rPr>
              <a:t>CHAIN: COTTON-TEXTILE</a:t>
            </a:r>
            <a:endParaRPr lang="en-US" sz="1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994204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96962"/>
            <a:ext cx="8229600" cy="5075238"/>
          </a:xfrm>
        </p:spPr>
        <p:txBody>
          <a:bodyPr/>
          <a:lstStyle/>
          <a:p>
            <a:pPr marL="392113" lvl="1" indent="0">
              <a:buNone/>
            </a:pPr>
            <a:endParaRPr lang="en-US" sz="1200" dirty="0"/>
          </a:p>
          <a:p>
            <a:pPr marL="623887" indent="-514350">
              <a:buFont typeface="+mj-lt"/>
              <a:buAutoNum type="romanUcPeriod" startAt="4"/>
            </a:pPr>
            <a:r>
              <a:rPr lang="en-US" sz="2200" dirty="0" smtClean="0"/>
              <a:t>Business Environment Constraints</a:t>
            </a:r>
            <a:r>
              <a:rPr lang="en-US" sz="1200" dirty="0"/>
              <a:t>	</a:t>
            </a:r>
          </a:p>
          <a:p>
            <a:pPr lvl="1">
              <a:buFont typeface="Arial" panose="020B0604020202020204" pitchFamily="34" charset="0"/>
              <a:buChar char="•"/>
            </a:pPr>
            <a:r>
              <a:rPr lang="en-US" sz="1200" dirty="0"/>
              <a:t>Lack of an internationally accredited testing laboratory increases costs and reduces opportunities for market access </a:t>
            </a:r>
          </a:p>
          <a:p>
            <a:pPr lvl="1">
              <a:buFont typeface="Arial" panose="020B0604020202020204" pitchFamily="34" charset="0"/>
              <a:buChar char="•"/>
            </a:pPr>
            <a:r>
              <a:rPr lang="en-US" sz="1200" dirty="0"/>
              <a:t>Delays in Customs procedures and clearance have a negative impact on business performance </a:t>
            </a:r>
          </a:p>
          <a:p>
            <a:pPr lvl="1">
              <a:buFont typeface="Arial" panose="020B0604020202020204" pitchFamily="34" charset="0"/>
              <a:buChar char="•"/>
            </a:pPr>
            <a:r>
              <a:rPr lang="en-US" sz="1200" dirty="0"/>
              <a:t>Inadequate logistics services result in high costs and frequent delays, as well as the inability to handle, clear and move cargo quickly</a:t>
            </a:r>
          </a:p>
          <a:p>
            <a:pPr lvl="1">
              <a:buFont typeface="Arial" panose="020B0604020202020204" pitchFamily="34" charset="0"/>
              <a:buChar char="•"/>
            </a:pPr>
            <a:r>
              <a:rPr lang="en-US" sz="1200" dirty="0"/>
              <a:t>Arbitrary Customs decisions affect price competitiveness 	</a:t>
            </a:r>
          </a:p>
          <a:p>
            <a:pPr lvl="1">
              <a:buFont typeface="Arial" panose="020B0604020202020204" pitchFamily="34" charset="0"/>
              <a:buChar char="•"/>
            </a:pPr>
            <a:r>
              <a:rPr lang="en-US" sz="1200" dirty="0"/>
              <a:t>Structural problems within the industry impede development 	</a:t>
            </a:r>
          </a:p>
          <a:p>
            <a:pPr marL="392113" lvl="1" indent="0">
              <a:buNone/>
            </a:pPr>
            <a:endParaRPr lang="en-US" sz="1400" dirty="0"/>
          </a:p>
          <a:p>
            <a:pPr marL="509587" indent="-400050">
              <a:buFont typeface="+mj-lt"/>
              <a:buAutoNum type="romanUcPeriod" startAt="5"/>
            </a:pPr>
            <a:r>
              <a:rPr lang="en-US" sz="2200" dirty="0"/>
              <a:t>Market Access Constraints</a:t>
            </a:r>
          </a:p>
          <a:p>
            <a:pPr lvl="1">
              <a:buFont typeface="Arial" panose="020B0604020202020204" pitchFamily="34" charset="0"/>
              <a:buChar char="•"/>
            </a:pPr>
            <a:r>
              <a:rPr lang="en-US" sz="1200" dirty="0"/>
              <a:t>The absence of a common effluent treatment plant in industrial zones increases the costs of environmental compliance 	</a:t>
            </a:r>
          </a:p>
          <a:p>
            <a:pPr lvl="1">
              <a:buFont typeface="Arial" panose="020B0604020202020204" pitchFamily="34" charset="0"/>
              <a:buChar char="•"/>
            </a:pPr>
            <a:r>
              <a:rPr lang="en-US" sz="1200" dirty="0"/>
              <a:t>Customs deficiencies lead to the market being flooded with cheap imports 	</a:t>
            </a:r>
          </a:p>
          <a:p>
            <a:pPr lvl="1">
              <a:buFont typeface="Arial" panose="020B0604020202020204" pitchFamily="34" charset="0"/>
              <a:buChar char="•"/>
            </a:pPr>
            <a:r>
              <a:rPr lang="en-US" sz="1200" dirty="0"/>
              <a:t>Lack of a unified branding initiative hinders recognition of Tanzanian C2C products</a:t>
            </a:r>
          </a:p>
          <a:p>
            <a:pPr lvl="1">
              <a:buFont typeface="Arial" panose="020B0604020202020204" pitchFamily="34" charset="0"/>
              <a:buChar char="•"/>
            </a:pPr>
            <a:r>
              <a:rPr lang="en-US" sz="1200" dirty="0"/>
              <a:t>Lack of specific trade intelligence and market information limits product development and hinders market access </a:t>
            </a:r>
          </a:p>
          <a:p>
            <a:pPr lvl="1">
              <a:buFont typeface="Arial" panose="020B0604020202020204" pitchFamily="34" charset="0"/>
              <a:buChar char="•"/>
            </a:pPr>
            <a:r>
              <a:rPr lang="en-US" sz="1200" dirty="0"/>
              <a:t>Exporters lack exposure to target markets and have few networking opportunities, diminishing their ability to promote products directly 	</a:t>
            </a:r>
          </a:p>
          <a:p>
            <a:pPr lvl="1">
              <a:buFont typeface="Arial" panose="020B0604020202020204" pitchFamily="34" charset="0"/>
              <a:buChar char="•"/>
            </a:pPr>
            <a:r>
              <a:rPr lang="en-US" sz="1200" dirty="0"/>
              <a:t>Customs deficiencies lead to the market being flooded with cheap imports 	</a:t>
            </a:r>
            <a:endParaRPr lang="en-US" sz="1400" dirty="0"/>
          </a:p>
          <a:p>
            <a:pPr marL="392113" lvl="1" indent="0">
              <a:buNone/>
            </a:pPr>
            <a:endParaRPr lang="en-US" sz="1400" dirty="0" smtClean="0"/>
          </a:p>
          <a:p>
            <a:pPr lvl="1">
              <a:buFont typeface="Arial" panose="020B0604020202020204" pitchFamily="34" charset="0"/>
              <a:buChar char="•"/>
            </a:pPr>
            <a:endParaRPr lang="en-US" sz="1200" dirty="0"/>
          </a:p>
          <a:p>
            <a:pPr marL="889000" lvl="2" indent="-285750">
              <a:buFont typeface="Arial" panose="020B0604020202020204" pitchFamily="34" charset="0"/>
              <a:buChar char="•"/>
            </a:pPr>
            <a:endParaRPr lang="en-US" sz="1800" dirty="0"/>
          </a:p>
          <a:p>
            <a:pPr lvl="1">
              <a:buFont typeface="Arial" panose="020B0604020202020204" pitchFamily="34" charset="0"/>
              <a:buChar char="•"/>
            </a:pPr>
            <a:endParaRPr lang="en-US" sz="1000" dirty="0" smtClean="0"/>
          </a:p>
          <a:p>
            <a:pPr marL="109537" indent="0">
              <a:buNone/>
            </a:pPr>
            <a:endParaRPr lang="en-US" sz="1600" dirty="0" smtClean="0"/>
          </a:p>
        </p:txBody>
      </p:sp>
      <p:sp>
        <p:nvSpPr>
          <p:cNvPr id="3" name="Title 2"/>
          <p:cNvSpPr>
            <a:spLocks noGrp="1"/>
          </p:cNvSpPr>
          <p:nvPr>
            <p:ph type="title"/>
          </p:nvPr>
        </p:nvSpPr>
        <p:spPr>
          <a:xfrm>
            <a:off x="457200" y="228600"/>
            <a:ext cx="8229600" cy="715962"/>
          </a:xfrm>
          <a:solidFill>
            <a:schemeClr val="bg1">
              <a:lumMod val="95000"/>
            </a:schemeClr>
          </a:solidFill>
        </p:spPr>
        <p:txBody>
          <a:bodyPr>
            <a:noAutofit/>
          </a:bodyPr>
          <a:lstStyle/>
          <a:p>
            <a:pPr algn="ctr"/>
            <a:r>
              <a:rPr lang="en-US" sz="1800" dirty="0">
                <a:solidFill>
                  <a:schemeClr val="tx1"/>
                </a:solidFill>
                <a:effectLst/>
                <a:latin typeface="Times New Roman" panose="02020603050405020304" pitchFamily="18" charset="0"/>
                <a:cs typeface="Times New Roman" panose="02020603050405020304" pitchFamily="18" charset="0"/>
              </a:rPr>
              <a:t>COMPETITIVE </a:t>
            </a:r>
            <a:r>
              <a:rPr lang="en-US" sz="1800" dirty="0" smtClean="0">
                <a:solidFill>
                  <a:schemeClr val="tx1"/>
                </a:solidFill>
                <a:effectLst/>
                <a:latin typeface="Times New Roman" panose="02020603050405020304" pitchFamily="18" charset="0"/>
                <a:cs typeface="Times New Roman" panose="02020603050405020304" pitchFamily="18" charset="0"/>
              </a:rPr>
              <a:t>CONSTRAINTS AFFECTING </a:t>
            </a:r>
            <a:r>
              <a:rPr lang="en-US" sz="1800" dirty="0">
                <a:solidFill>
                  <a:schemeClr val="tx1"/>
                </a:solidFill>
                <a:effectLst/>
                <a:latin typeface="Times New Roman" panose="02020603050405020304" pitchFamily="18" charset="0"/>
                <a:cs typeface="Times New Roman" panose="02020603050405020304" pitchFamily="18" charset="0"/>
              </a:rPr>
              <a:t>THE VALUE </a:t>
            </a:r>
            <a:r>
              <a:rPr lang="en-US" sz="1800" dirty="0" smtClean="0">
                <a:solidFill>
                  <a:schemeClr val="tx1"/>
                </a:solidFill>
                <a:effectLst/>
                <a:latin typeface="Times New Roman" panose="02020603050405020304" pitchFamily="18" charset="0"/>
                <a:cs typeface="Times New Roman" panose="02020603050405020304" pitchFamily="18" charset="0"/>
              </a:rPr>
              <a:t>CHAIN: COTTON-TEXTILE</a:t>
            </a:r>
            <a:endParaRPr lang="en-US" sz="1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517774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525962"/>
          </a:xfrm>
        </p:spPr>
        <p:txBody>
          <a:bodyPr/>
          <a:lstStyle/>
          <a:p>
            <a:pPr marL="681037" indent="-571500">
              <a:buFont typeface="+mj-lt"/>
              <a:buAutoNum type="romanUcPeriod"/>
            </a:pPr>
            <a:r>
              <a:rPr lang="en-US" sz="1400" dirty="0" smtClean="0"/>
              <a:t>Business environment reforms through policy advocacy/dialogue between the private sector and Government through TNBC/RBC/DBC</a:t>
            </a:r>
          </a:p>
          <a:p>
            <a:pPr marL="681037" indent="-571500">
              <a:buFont typeface="+mj-lt"/>
              <a:buAutoNum type="romanUcPeriod"/>
            </a:pPr>
            <a:r>
              <a:rPr lang="en-US" sz="1400" dirty="0" smtClean="0"/>
              <a:t>Public Private dialogue (PPD) between private sector and various ministries to influence policies, laws and regulations</a:t>
            </a:r>
          </a:p>
          <a:p>
            <a:pPr marL="681037" indent="-571500">
              <a:buFont typeface="+mj-lt"/>
              <a:buAutoNum type="romanUcPeriod"/>
            </a:pPr>
            <a:r>
              <a:rPr lang="en-US" sz="1400" dirty="0" smtClean="0"/>
              <a:t>PPD with different parliamentary committees to influence bills and reforms in various laws</a:t>
            </a:r>
          </a:p>
          <a:p>
            <a:pPr marL="681037" indent="-571500">
              <a:buFont typeface="+mj-lt"/>
              <a:buAutoNum type="romanUcPeriod"/>
            </a:pPr>
            <a:r>
              <a:rPr lang="en-US" sz="1400" dirty="0" smtClean="0"/>
              <a:t>Attract foreign and local investors in various sectors of the economy; inward and outward trade and investment missions.</a:t>
            </a:r>
          </a:p>
          <a:p>
            <a:pPr marL="681037" indent="-571500">
              <a:buFont typeface="+mj-lt"/>
              <a:buAutoNum type="romanUcPeriod"/>
            </a:pPr>
            <a:r>
              <a:rPr lang="en-US" sz="1400" dirty="0" smtClean="0"/>
              <a:t>Promotion of trade and investment through networking with foreign chambers of commerce and industry, and other professional business associations.</a:t>
            </a:r>
          </a:p>
          <a:p>
            <a:pPr marL="681037" indent="-571500">
              <a:buFont typeface="+mj-lt"/>
              <a:buAutoNum type="romanUcPeriod"/>
            </a:pPr>
            <a:r>
              <a:rPr lang="en-US" sz="1400" dirty="0" smtClean="0"/>
              <a:t>Promotion of technology transfer to Tanzania through sending our SMEs to foreign countries to acquire these technologies. </a:t>
            </a:r>
            <a:r>
              <a:rPr lang="en-US" sz="1400" dirty="0" err="1" smtClean="0"/>
              <a:t>e.g</a:t>
            </a:r>
            <a:r>
              <a:rPr lang="en-US" sz="1400" dirty="0" smtClean="0"/>
              <a:t> TPSF sent 11 SMEs in India to study new technologies on leather and textiles.</a:t>
            </a:r>
          </a:p>
          <a:p>
            <a:pPr marL="681037" indent="-571500">
              <a:buFont typeface="+mj-lt"/>
              <a:buAutoNum type="romanUcPeriod"/>
            </a:pPr>
            <a:r>
              <a:rPr lang="en-US" sz="1400" dirty="0" smtClean="0"/>
              <a:t>TPSF is currently revisiting the </a:t>
            </a:r>
            <a:r>
              <a:rPr lang="en-US" sz="1400" dirty="0" err="1" smtClean="0"/>
              <a:t>Kilimo</a:t>
            </a:r>
            <a:r>
              <a:rPr lang="en-US" sz="1400" dirty="0" smtClean="0"/>
              <a:t> Kwanza Policy to advice the Government on how to industrialize through modernization of agriculture &amp; agribusiness as the best model for Tanzania Industrialization</a:t>
            </a:r>
            <a:endParaRPr lang="en-US" sz="1400" dirty="0"/>
          </a:p>
          <a:p>
            <a:pPr marL="681037" indent="-571500">
              <a:buFont typeface="+mj-lt"/>
              <a:buAutoNum type="romanUcPeriod"/>
            </a:pPr>
            <a:r>
              <a:rPr lang="en-US" sz="1400" dirty="0">
                <a:solidFill>
                  <a:prstClr val="black"/>
                </a:solidFill>
              </a:rPr>
              <a:t>Establishment of a Unit at TPSF that supports access to finance especially for huge capital investment through venture capital and private equity and linking businesses with commercial banks.</a:t>
            </a:r>
          </a:p>
          <a:p>
            <a:pPr marL="681037" indent="-571500">
              <a:buFont typeface="+mj-lt"/>
              <a:buAutoNum type="romanUcPeriod"/>
            </a:pPr>
            <a:endParaRPr lang="en-US" sz="1400" dirty="0" smtClean="0"/>
          </a:p>
        </p:txBody>
      </p:sp>
      <p:sp>
        <p:nvSpPr>
          <p:cNvPr id="3" name="Title 2"/>
          <p:cNvSpPr>
            <a:spLocks noGrp="1"/>
          </p:cNvSpPr>
          <p:nvPr>
            <p:ph type="title"/>
          </p:nvPr>
        </p:nvSpPr>
        <p:spPr/>
        <p:txBody>
          <a:bodyPr>
            <a:noAutofit/>
          </a:bodyPr>
          <a:lstStyle/>
          <a:p>
            <a:r>
              <a:rPr lang="en-US" sz="2400" dirty="0"/>
              <a:t>Activities that TPSF and other PSO are undertaking in engaging </a:t>
            </a:r>
            <a:r>
              <a:rPr lang="en-US" sz="2400" dirty="0" smtClean="0"/>
              <a:t>with the </a:t>
            </a:r>
            <a:r>
              <a:rPr lang="en-US" sz="2400" dirty="0" err="1" smtClean="0"/>
              <a:t>GoT</a:t>
            </a:r>
            <a:r>
              <a:rPr lang="en-US" sz="2400" dirty="0" smtClean="0"/>
              <a:t> </a:t>
            </a:r>
            <a:r>
              <a:rPr lang="en-US" sz="2400" dirty="0"/>
              <a:t>in implementation of national development plans both at national and regional level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400" dirty="0"/>
              <a:t>Activities that TPSF and other PSO are undertaking in engaging with the </a:t>
            </a:r>
            <a:r>
              <a:rPr lang="en-US" sz="2400" dirty="0" err="1"/>
              <a:t>GoT</a:t>
            </a:r>
            <a:r>
              <a:rPr lang="en-US" sz="2400" dirty="0"/>
              <a:t> in implementation of national development plans both at national and regional level</a:t>
            </a:r>
          </a:p>
        </p:txBody>
      </p:sp>
      <p:sp>
        <p:nvSpPr>
          <p:cNvPr id="4" name="TextBox 3"/>
          <p:cNvSpPr txBox="1"/>
          <p:nvPr/>
        </p:nvSpPr>
        <p:spPr>
          <a:xfrm>
            <a:off x="602255" y="1524000"/>
            <a:ext cx="8077200" cy="4924425"/>
          </a:xfrm>
          <a:prstGeom prst="rect">
            <a:avLst/>
          </a:prstGeom>
          <a:noFill/>
        </p:spPr>
        <p:txBody>
          <a:bodyPr wrap="square" rtlCol="0">
            <a:spAutoFit/>
          </a:bodyPr>
          <a:lstStyle/>
          <a:p>
            <a:pPr marL="509587" lvl="0" indent="-400050" eaLnBrk="0" hangingPunct="0">
              <a:spcBef>
                <a:spcPts val="400"/>
              </a:spcBef>
              <a:buClr>
                <a:srgbClr val="2DA2BF"/>
              </a:buClr>
              <a:buSzPct val="68000"/>
              <a:buFont typeface="+mj-lt"/>
              <a:buAutoNum type="romanUcPeriod" startAt="8"/>
            </a:pPr>
            <a:r>
              <a:rPr lang="en-US" sz="1400" dirty="0">
                <a:solidFill>
                  <a:prstClr val="black"/>
                </a:solidFill>
                <a:latin typeface="Lucida Sans Unicode"/>
                <a:cs typeface="+mn-cs"/>
              </a:rPr>
              <a:t>To bring awareness to the private on the business and investment opportunities available in various sectors. E.g. Uganda-Tanzania Crude Oil Pipeline Project, Establishment of SMEs Information Portal that contains most of the information needed by the business community in the country</a:t>
            </a:r>
            <a:r>
              <a:rPr lang="en-US" sz="1400" dirty="0" smtClean="0">
                <a:solidFill>
                  <a:prstClr val="black"/>
                </a:solidFill>
                <a:latin typeface="Lucida Sans Unicode"/>
                <a:cs typeface="+mn-cs"/>
              </a:rPr>
              <a:t>.</a:t>
            </a:r>
          </a:p>
          <a:p>
            <a:pPr marL="509587" lvl="0" indent="-400050" eaLnBrk="0" hangingPunct="0">
              <a:spcBef>
                <a:spcPts val="400"/>
              </a:spcBef>
              <a:buClr>
                <a:srgbClr val="2DA2BF"/>
              </a:buClr>
              <a:buSzPct val="68000"/>
              <a:buFont typeface="+mj-lt"/>
              <a:buAutoNum type="romanUcPeriod" startAt="8"/>
            </a:pPr>
            <a:r>
              <a:rPr lang="en-US" sz="1400" dirty="0" smtClean="0">
                <a:solidFill>
                  <a:prstClr val="black"/>
                </a:solidFill>
                <a:latin typeface="Lucida Sans Unicode"/>
                <a:cs typeface="+mn-cs"/>
              </a:rPr>
              <a:t>Conduct entrepreneurship programs to SMEs for both start-ups as well existing businesses </a:t>
            </a:r>
            <a:r>
              <a:rPr lang="en-US" sz="1400" dirty="0" err="1" smtClean="0">
                <a:solidFill>
                  <a:prstClr val="black"/>
                </a:solidFill>
                <a:latin typeface="Lucida Sans Unicode"/>
                <a:cs typeface="+mn-cs"/>
              </a:rPr>
              <a:t>e.g</a:t>
            </a:r>
            <a:r>
              <a:rPr lang="en-US" sz="1400" dirty="0" smtClean="0">
                <a:solidFill>
                  <a:prstClr val="black"/>
                </a:solidFill>
                <a:latin typeface="Lucida Sans Unicode"/>
                <a:cs typeface="+mn-cs"/>
              </a:rPr>
              <a:t> BDG, Retirement and Youth Entrepreneurship Programs, MGP, CCP, TIAS/Skills Development Programs.</a:t>
            </a:r>
          </a:p>
          <a:p>
            <a:pPr marL="509587" lvl="0" indent="-400050" eaLnBrk="0" hangingPunct="0">
              <a:spcBef>
                <a:spcPts val="400"/>
              </a:spcBef>
              <a:buClr>
                <a:srgbClr val="2DA2BF"/>
              </a:buClr>
              <a:buSzPct val="68000"/>
              <a:buFont typeface="+mj-lt"/>
              <a:buAutoNum type="romanUcPeriod" startAt="8"/>
            </a:pPr>
            <a:r>
              <a:rPr lang="en-US" sz="1400" dirty="0" smtClean="0">
                <a:solidFill>
                  <a:prstClr val="black"/>
                </a:solidFill>
                <a:latin typeface="Lucida Sans Unicode"/>
                <a:cs typeface="+mn-cs"/>
              </a:rPr>
              <a:t>To promote access to markets for various products e.g. Tanzania-China Cassava to Starch Project, Establishment of Global Standard 1 Bar Code System in Tanzania (GS1) to promote quality production and packaging Tanzanian products.</a:t>
            </a:r>
          </a:p>
          <a:p>
            <a:pPr marL="509587" lvl="0" indent="-400050" eaLnBrk="0" hangingPunct="0">
              <a:spcBef>
                <a:spcPts val="400"/>
              </a:spcBef>
              <a:buClr>
                <a:srgbClr val="2DA2BF"/>
              </a:buClr>
              <a:buSzPct val="68000"/>
              <a:buFont typeface="+mj-lt"/>
              <a:buAutoNum type="romanUcPeriod" startAt="8"/>
            </a:pPr>
            <a:r>
              <a:rPr lang="en-US" sz="1400" dirty="0" smtClean="0">
                <a:solidFill>
                  <a:prstClr val="black"/>
                </a:solidFill>
                <a:latin typeface="Lucida Sans Unicode"/>
                <a:cs typeface="+mn-cs"/>
              </a:rPr>
              <a:t>Establishment of Proudly Tanzania Campaign with the aim of promoting the culture of consuming locally made products instead of foreign products. This will enhance industrialization in our country.</a:t>
            </a:r>
          </a:p>
          <a:p>
            <a:pPr marL="509587" lvl="0" indent="-400050" eaLnBrk="0" hangingPunct="0">
              <a:spcBef>
                <a:spcPts val="400"/>
              </a:spcBef>
              <a:buClr>
                <a:srgbClr val="2DA2BF"/>
              </a:buClr>
              <a:buSzPct val="68000"/>
              <a:buFont typeface="+mj-lt"/>
              <a:buAutoNum type="romanUcPeriod" startAt="8"/>
            </a:pPr>
            <a:r>
              <a:rPr lang="en-US" sz="1400" dirty="0" smtClean="0">
                <a:solidFill>
                  <a:prstClr val="black"/>
                </a:solidFill>
                <a:latin typeface="Lucida Sans Unicode"/>
                <a:cs typeface="+mn-cs"/>
              </a:rPr>
              <a:t>Working closely with other PSOs as well as the Government to promote industrialization in the country/Tanzania </a:t>
            </a:r>
            <a:r>
              <a:rPr lang="en-US" sz="1400" dirty="0" err="1" smtClean="0">
                <a:solidFill>
                  <a:prstClr val="black"/>
                </a:solidFill>
                <a:latin typeface="Lucida Sans Unicode"/>
                <a:cs typeface="+mn-cs"/>
              </a:rPr>
              <a:t>ya</a:t>
            </a:r>
            <a:r>
              <a:rPr lang="en-US" sz="1400" dirty="0" smtClean="0">
                <a:solidFill>
                  <a:prstClr val="black"/>
                </a:solidFill>
                <a:latin typeface="Lucida Sans Unicode"/>
                <a:cs typeface="+mn-cs"/>
              </a:rPr>
              <a:t> </a:t>
            </a:r>
            <a:r>
              <a:rPr lang="en-US" sz="1400" dirty="0" err="1" smtClean="0">
                <a:solidFill>
                  <a:prstClr val="black"/>
                </a:solidFill>
                <a:latin typeface="Lucida Sans Unicode"/>
                <a:cs typeface="+mn-cs"/>
              </a:rPr>
              <a:t>Viwanda</a:t>
            </a:r>
            <a:r>
              <a:rPr lang="en-US" sz="1400" dirty="0" smtClean="0">
                <a:solidFill>
                  <a:prstClr val="black"/>
                </a:solidFill>
                <a:latin typeface="Lucida Sans Unicode"/>
                <a:cs typeface="+mn-cs"/>
              </a:rPr>
              <a:t>. TPSF conducted sensitization programs and will submit recommendations for the industrialization that will fit for this country.</a:t>
            </a:r>
          </a:p>
          <a:p>
            <a:pPr marL="509587" indent="-400050" eaLnBrk="0" hangingPunct="0">
              <a:spcBef>
                <a:spcPts val="400"/>
              </a:spcBef>
              <a:buClr>
                <a:srgbClr val="2DA2BF"/>
              </a:buClr>
              <a:buSzPct val="68000"/>
              <a:buFont typeface="+mj-lt"/>
              <a:buAutoNum type="romanUcPeriod" startAt="8"/>
            </a:pPr>
            <a:r>
              <a:rPr lang="en-US" sz="1400" dirty="0">
                <a:solidFill>
                  <a:prstClr val="black"/>
                </a:solidFill>
                <a:latin typeface="Lucida Sans Unicode"/>
              </a:rPr>
              <a:t>It our recommendation to the Government to draw a leaf from the results of the Big Results Now Labs which come out with the challenges and implementation programs in various sectors of the economy.</a:t>
            </a:r>
          </a:p>
          <a:p>
            <a:pPr marL="509587" lvl="0" indent="-400050" eaLnBrk="0" hangingPunct="0">
              <a:spcBef>
                <a:spcPts val="400"/>
              </a:spcBef>
              <a:buClr>
                <a:srgbClr val="2DA2BF"/>
              </a:buClr>
              <a:buSzPct val="68000"/>
              <a:buFont typeface="+mj-lt"/>
              <a:buAutoNum type="romanUcPeriod" startAt="8"/>
            </a:pPr>
            <a:endParaRPr lang="en-US" sz="1400" dirty="0" smtClean="0">
              <a:solidFill>
                <a:prstClr val="black"/>
              </a:solidFill>
              <a:latin typeface="Lucida Sans Unicode"/>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15962"/>
          </a:xfrm>
        </p:spPr>
        <p:txBody>
          <a:bodyPr>
            <a:noAutofit/>
          </a:bodyPr>
          <a:lstStyle/>
          <a:p>
            <a:r>
              <a:rPr lang="en-US" sz="1600" dirty="0" smtClean="0"/>
              <a:t>Challenges </a:t>
            </a:r>
            <a:r>
              <a:rPr lang="en-US" sz="1600" dirty="0"/>
              <a:t>and implementation issues from the point of view of </a:t>
            </a:r>
            <a:r>
              <a:rPr lang="en-US" sz="1600" dirty="0" smtClean="0"/>
              <a:t>the PSO</a:t>
            </a:r>
            <a:endParaRPr lang="en-US" sz="1600" dirty="0"/>
          </a:p>
        </p:txBody>
      </p:sp>
      <p:sp>
        <p:nvSpPr>
          <p:cNvPr id="4" name="TextBox 3"/>
          <p:cNvSpPr txBox="1"/>
          <p:nvPr/>
        </p:nvSpPr>
        <p:spPr>
          <a:xfrm>
            <a:off x="533400" y="977747"/>
            <a:ext cx="8077200" cy="5570756"/>
          </a:xfrm>
          <a:prstGeom prst="rect">
            <a:avLst/>
          </a:prstGeom>
          <a:noFill/>
        </p:spPr>
        <p:txBody>
          <a:bodyPr wrap="square" rtlCol="0">
            <a:spAutoFit/>
          </a:bodyPr>
          <a:lstStyle/>
          <a:p>
            <a:pPr marL="109537" eaLnBrk="0" hangingPunct="0">
              <a:spcBef>
                <a:spcPts val="400"/>
              </a:spcBef>
              <a:buClr>
                <a:srgbClr val="2DA2BF"/>
              </a:buClr>
              <a:buSzPct val="68000"/>
            </a:pPr>
            <a:r>
              <a:rPr lang="en-US" sz="1600" b="1" dirty="0" smtClean="0">
                <a:solidFill>
                  <a:prstClr val="black"/>
                </a:solidFill>
                <a:latin typeface="Lucida Sans Unicode"/>
              </a:rPr>
              <a:t>Gaps in Financing and Human Resources</a:t>
            </a:r>
          </a:p>
          <a:p>
            <a:pPr marL="109537" eaLnBrk="0" hangingPunct="0">
              <a:spcBef>
                <a:spcPts val="400"/>
              </a:spcBef>
              <a:buClr>
                <a:srgbClr val="2DA2BF"/>
              </a:buClr>
              <a:buSzPct val="68000"/>
            </a:pPr>
            <a:r>
              <a:rPr lang="en-US" sz="1400" dirty="0">
                <a:solidFill>
                  <a:prstClr val="black"/>
                </a:solidFill>
                <a:latin typeface="Lucida Sans Unicode"/>
              </a:rPr>
              <a:t>Financing</a:t>
            </a:r>
            <a:endParaRPr lang="en-US" sz="1400" dirty="0" smtClean="0">
              <a:solidFill>
                <a:prstClr val="black"/>
              </a:solidFill>
              <a:latin typeface="Lucida Sans Unicode"/>
            </a:endParaRPr>
          </a:p>
          <a:p>
            <a:pPr marL="509587" indent="-400050" eaLnBrk="0" hangingPunct="0">
              <a:spcBef>
                <a:spcPts val="400"/>
              </a:spcBef>
              <a:buClr>
                <a:srgbClr val="2DA2BF"/>
              </a:buClr>
              <a:buSzPct val="68000"/>
              <a:buFont typeface="+mj-lt"/>
              <a:buAutoNum type="romanUcPeriod"/>
            </a:pPr>
            <a:r>
              <a:rPr lang="en-US" sz="1400" dirty="0" smtClean="0">
                <a:solidFill>
                  <a:prstClr val="black"/>
                </a:solidFill>
                <a:latin typeface="Lucida Sans Unicode"/>
              </a:rPr>
              <a:t>High interest rates of between 18%-25% in commercial banks and up to 30% in micro-finance institutions. Average business profitability is between 15% and 25% for most of the businesses.</a:t>
            </a:r>
          </a:p>
          <a:p>
            <a:pPr marL="509587" indent="-400050" eaLnBrk="0" hangingPunct="0">
              <a:spcBef>
                <a:spcPts val="400"/>
              </a:spcBef>
              <a:buClr>
                <a:srgbClr val="2DA2BF"/>
              </a:buClr>
              <a:buSzPct val="68000"/>
              <a:buFont typeface="+mj-lt"/>
              <a:buAutoNum type="romanUcPeriod"/>
            </a:pPr>
            <a:r>
              <a:rPr lang="en-US" sz="1400" dirty="0" smtClean="0">
                <a:solidFill>
                  <a:prstClr val="black"/>
                </a:solidFill>
                <a:latin typeface="Lucida Sans Unicode"/>
              </a:rPr>
              <a:t>Accesses to medium and long term financing which hinders long term investments</a:t>
            </a:r>
          </a:p>
          <a:p>
            <a:pPr marL="509587" indent="-400050" eaLnBrk="0" hangingPunct="0">
              <a:spcBef>
                <a:spcPts val="400"/>
              </a:spcBef>
              <a:buClr>
                <a:srgbClr val="2DA2BF"/>
              </a:buClr>
              <a:buSzPct val="68000"/>
              <a:buFont typeface="+mj-lt"/>
              <a:buAutoNum type="romanUcPeriod"/>
            </a:pPr>
            <a:r>
              <a:rPr lang="en-US" sz="1400" dirty="0" smtClean="0">
                <a:solidFill>
                  <a:prstClr val="black"/>
                </a:solidFill>
                <a:latin typeface="Lucida Sans Unicode"/>
              </a:rPr>
              <a:t>Lack of sector development banks to stimulate sector developments in implementing the FYDP .</a:t>
            </a:r>
            <a:r>
              <a:rPr lang="en-US" sz="1400" dirty="0" err="1" smtClean="0">
                <a:solidFill>
                  <a:prstClr val="black"/>
                </a:solidFill>
                <a:latin typeface="Lucida Sans Unicode"/>
              </a:rPr>
              <a:t>e.g</a:t>
            </a:r>
            <a:r>
              <a:rPr lang="en-US" sz="1400" dirty="0" smtClean="0">
                <a:solidFill>
                  <a:prstClr val="black"/>
                </a:solidFill>
                <a:latin typeface="Lucida Sans Unicode"/>
              </a:rPr>
              <a:t> Agricultural bank under capitalized, TIB under capitalized, Construction Development Bank, Mining Development Bank, SME Development Bank, Import-Export Development Bank, Industry Development Bank etc.</a:t>
            </a:r>
          </a:p>
          <a:p>
            <a:pPr marL="509587" indent="-400050" eaLnBrk="0" hangingPunct="0">
              <a:spcBef>
                <a:spcPts val="400"/>
              </a:spcBef>
              <a:buClr>
                <a:srgbClr val="2DA2BF"/>
              </a:buClr>
              <a:buSzPct val="68000"/>
              <a:buFont typeface="+mj-lt"/>
              <a:buAutoNum type="romanUcPeriod"/>
            </a:pPr>
            <a:r>
              <a:rPr lang="en-US" sz="1400" dirty="0" smtClean="0">
                <a:solidFill>
                  <a:prstClr val="black"/>
                </a:solidFill>
                <a:latin typeface="Lucida Sans Unicode"/>
              </a:rPr>
              <a:t>Lack of explicitly Government Guarantee in investments</a:t>
            </a:r>
          </a:p>
          <a:p>
            <a:pPr marL="509587" indent="-400050" eaLnBrk="0" hangingPunct="0">
              <a:spcBef>
                <a:spcPts val="400"/>
              </a:spcBef>
              <a:buClr>
                <a:srgbClr val="2DA2BF"/>
              </a:buClr>
              <a:buSzPct val="68000"/>
              <a:buFont typeface="+mj-lt"/>
              <a:buAutoNum type="romanUcPeriod"/>
            </a:pPr>
            <a:endParaRPr lang="en-US" sz="1400" dirty="0">
              <a:solidFill>
                <a:prstClr val="black"/>
              </a:solidFill>
              <a:latin typeface="Lucida Sans Unicode"/>
            </a:endParaRPr>
          </a:p>
          <a:p>
            <a:pPr marL="109537" eaLnBrk="0" hangingPunct="0">
              <a:spcBef>
                <a:spcPts val="400"/>
              </a:spcBef>
              <a:buClr>
                <a:srgbClr val="2DA2BF"/>
              </a:buClr>
              <a:buSzPct val="68000"/>
            </a:pPr>
            <a:r>
              <a:rPr lang="en-US" sz="1400" dirty="0" smtClean="0">
                <a:solidFill>
                  <a:prstClr val="black"/>
                </a:solidFill>
                <a:latin typeface="Lucida Sans Unicode"/>
              </a:rPr>
              <a:t>Human Resources Challenges</a:t>
            </a:r>
          </a:p>
          <a:p>
            <a:pPr marL="509587" indent="-400050" eaLnBrk="0" hangingPunct="0">
              <a:spcBef>
                <a:spcPts val="400"/>
              </a:spcBef>
              <a:buClr>
                <a:srgbClr val="2DA2BF"/>
              </a:buClr>
              <a:buSzPct val="68000"/>
              <a:buFont typeface="+mj-lt"/>
              <a:buAutoNum type="romanUcPeriod"/>
            </a:pPr>
            <a:r>
              <a:rPr lang="en-US" sz="1400" dirty="0" smtClean="0">
                <a:solidFill>
                  <a:prstClr val="black"/>
                </a:solidFill>
                <a:latin typeface="Lucida Sans Unicode"/>
              </a:rPr>
              <a:t>Mismatch between skills demand and skills supply- Lack of soft as well as hard skills</a:t>
            </a:r>
          </a:p>
          <a:p>
            <a:pPr marL="509587" indent="-400050" eaLnBrk="0" hangingPunct="0">
              <a:spcBef>
                <a:spcPts val="400"/>
              </a:spcBef>
              <a:buClr>
                <a:srgbClr val="2DA2BF"/>
              </a:buClr>
              <a:buSzPct val="68000"/>
              <a:buFont typeface="+mj-lt"/>
              <a:buAutoNum type="romanUcPeriod"/>
            </a:pPr>
            <a:r>
              <a:rPr lang="en-US" sz="1400" dirty="0" smtClean="0">
                <a:solidFill>
                  <a:prstClr val="black"/>
                </a:solidFill>
                <a:latin typeface="Lucida Sans Unicode"/>
              </a:rPr>
              <a:t>Very little linkage between universities/higher learning institutions with industry</a:t>
            </a:r>
          </a:p>
          <a:p>
            <a:pPr marL="509587" indent="-400050" eaLnBrk="0" hangingPunct="0">
              <a:spcBef>
                <a:spcPts val="400"/>
              </a:spcBef>
              <a:buClr>
                <a:srgbClr val="2DA2BF"/>
              </a:buClr>
              <a:buSzPct val="68000"/>
              <a:buFont typeface="+mj-lt"/>
              <a:buAutoNum type="romanUcPeriod"/>
            </a:pPr>
            <a:r>
              <a:rPr lang="en-US" sz="1400" dirty="0" smtClean="0">
                <a:solidFill>
                  <a:prstClr val="black"/>
                </a:solidFill>
                <a:latin typeface="Lucida Sans Unicode"/>
              </a:rPr>
              <a:t>Tertiary technical schools are too few to coup with huge demand for skilled personnel in various sectors of the economy.</a:t>
            </a:r>
          </a:p>
          <a:p>
            <a:pPr marL="509587" indent="-400050" eaLnBrk="0" hangingPunct="0">
              <a:spcBef>
                <a:spcPts val="400"/>
              </a:spcBef>
              <a:buClr>
                <a:srgbClr val="2DA2BF"/>
              </a:buClr>
              <a:buSzPct val="68000"/>
              <a:buFont typeface="+mj-lt"/>
              <a:buAutoNum type="romanUcPeriod"/>
            </a:pPr>
            <a:r>
              <a:rPr lang="en-US" sz="1400" dirty="0" err="1" smtClean="0">
                <a:solidFill>
                  <a:prstClr val="black"/>
                </a:solidFill>
                <a:latin typeface="Lucida Sans Unicode"/>
              </a:rPr>
              <a:t>Labour</a:t>
            </a:r>
            <a:r>
              <a:rPr lang="en-US" sz="1400" dirty="0" smtClean="0">
                <a:solidFill>
                  <a:prstClr val="black"/>
                </a:solidFill>
                <a:latin typeface="Lucida Sans Unicode"/>
              </a:rPr>
              <a:t> force is not up to date with current technological developments in almost all the sectors e.g. </a:t>
            </a:r>
            <a:r>
              <a:rPr lang="en-US" sz="1200" dirty="0" smtClean="0">
                <a:solidFill>
                  <a:prstClr val="black"/>
                </a:solidFill>
                <a:latin typeface="Lucida Sans Unicode"/>
              </a:rPr>
              <a:t>some people still use Windows XP, Vista, 7 and they are not aware of windows 8, 8.1 and 10.</a:t>
            </a:r>
          </a:p>
          <a:p>
            <a:pPr marL="509587" indent="-400050" eaLnBrk="0" hangingPunct="0">
              <a:spcBef>
                <a:spcPts val="400"/>
              </a:spcBef>
              <a:buClr>
                <a:srgbClr val="2DA2BF"/>
              </a:buClr>
              <a:buSzPct val="68000"/>
              <a:buFont typeface="+mj-lt"/>
              <a:buAutoNum type="romanUcPeriod"/>
            </a:pPr>
            <a:r>
              <a:rPr lang="en-US" sz="1200" dirty="0" smtClean="0">
                <a:solidFill>
                  <a:prstClr val="black"/>
                </a:solidFill>
                <a:latin typeface="Lucida Sans Unicode"/>
              </a:rPr>
              <a:t>Current curriculum does not encourage students to study science subjects an area which is vital for skills development. We are please that </a:t>
            </a:r>
            <a:r>
              <a:rPr lang="en-US" sz="1200" dirty="0" err="1" smtClean="0">
                <a:solidFill>
                  <a:prstClr val="black"/>
                </a:solidFill>
                <a:latin typeface="Lucida Sans Unicode"/>
              </a:rPr>
              <a:t>GoT</a:t>
            </a:r>
            <a:r>
              <a:rPr lang="en-US" sz="1200" dirty="0" smtClean="0">
                <a:solidFill>
                  <a:prstClr val="black"/>
                </a:solidFill>
                <a:latin typeface="Lucida Sans Unicode"/>
              </a:rPr>
              <a:t> has made it mandatory for students in secondary schools to study science subjects with effect from January, 2017</a:t>
            </a:r>
          </a:p>
        </p:txBody>
      </p:sp>
    </p:spTree>
    <p:extLst>
      <p:ext uri="{BB962C8B-B14F-4D97-AF65-F5344CB8AC3E}">
        <p14:creationId xmlns:p14="http://schemas.microsoft.com/office/powerpoint/2010/main" xmlns="" val="2704663721"/>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12426</TotalTime>
  <Words>1215</Words>
  <Application>Microsoft Office PowerPoint</Application>
  <PresentationFormat>On-screen Show (4:3)</PresentationFormat>
  <Paragraphs>122</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Custom Design</vt:lpstr>
      <vt:lpstr>Concourse</vt:lpstr>
      <vt:lpstr>             NATIONAL CONSULTATIVE WORKSHOP ON THE ROLE OF THE PRIVATE SECTOR IN THE IMPLEMENTATION OF FYDP II    Date: 27 October, 2016 ESRF-Dar es Salaam,Tanzania  Presented by: Louis P. Accaro, Director of Membership Services, TPSF </vt:lpstr>
      <vt:lpstr>Leather to leather products as well as dairy products: Challenges</vt:lpstr>
      <vt:lpstr>Pharmaceuticals: Challenges</vt:lpstr>
      <vt:lpstr>COMPETITIVE CONSTRAINTS AFFECTING THE VALUE CHAIN: COTTON-TEXTILE</vt:lpstr>
      <vt:lpstr>COMPETITIVE CONSTRAINTS AFFECTING THE VALUE CHAIN: COTTON-TEXTILE</vt:lpstr>
      <vt:lpstr>COMPETITIVE CONSTRAINTS AFFECTING THE VALUE CHAIN: COTTON-TEXTILE</vt:lpstr>
      <vt:lpstr>Activities that TPSF and other PSO are undertaking in engaging with the GoT in implementation of national development plans both at national and regional level</vt:lpstr>
      <vt:lpstr>Activities that TPSF and other PSO are undertaking in engaging with the GoT in implementation of national development plans both at national and regional level</vt:lpstr>
      <vt:lpstr>Challenges and implementation issues from the point of view of the PSO</vt:lpstr>
      <vt:lpstr>Challenges and implementation issues from the point of view of the PSO</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Brief on the Issues, Achievements and Recommendations by the Private Sector on the Implementation of the Government Roadmap for Improving the Investment Climate in Tanzania</dc:title>
  <dc:creator>user</dc:creator>
  <cp:lastModifiedBy>Accaro</cp:lastModifiedBy>
  <cp:revision>629</cp:revision>
  <dcterms:created xsi:type="dcterms:W3CDTF">2013-07-08T13:30:20Z</dcterms:created>
  <dcterms:modified xsi:type="dcterms:W3CDTF">2016-10-26T15:59:42Z</dcterms:modified>
</cp:coreProperties>
</file>